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256" r:id="rId2"/>
    <p:sldId id="316" r:id="rId3"/>
    <p:sldId id="257" r:id="rId4"/>
    <p:sldId id="322" r:id="rId5"/>
    <p:sldId id="323" r:id="rId6"/>
    <p:sldId id="324" r:id="rId7"/>
    <p:sldId id="326" r:id="rId8"/>
    <p:sldId id="325" r:id="rId9"/>
    <p:sldId id="327" r:id="rId10"/>
    <p:sldId id="328" r:id="rId11"/>
    <p:sldId id="329" r:id="rId12"/>
    <p:sldId id="330" r:id="rId13"/>
    <p:sldId id="331" r:id="rId14"/>
    <p:sldId id="332" r:id="rId15"/>
    <p:sldId id="334" r:id="rId16"/>
    <p:sldId id="333" r:id="rId17"/>
    <p:sldId id="335" r:id="rId18"/>
    <p:sldId id="336" r:id="rId19"/>
    <p:sldId id="346" r:id="rId20"/>
    <p:sldId id="347" r:id="rId21"/>
    <p:sldId id="348" r:id="rId22"/>
    <p:sldId id="349" r:id="rId23"/>
    <p:sldId id="351" r:id="rId24"/>
    <p:sldId id="350" r:id="rId25"/>
    <p:sldId id="338" r:id="rId26"/>
    <p:sldId id="339" r:id="rId27"/>
    <p:sldId id="340" r:id="rId28"/>
    <p:sldId id="341" r:id="rId29"/>
    <p:sldId id="342" r:id="rId30"/>
    <p:sldId id="353" r:id="rId31"/>
    <p:sldId id="354" r:id="rId32"/>
    <p:sldId id="355" r:id="rId33"/>
    <p:sldId id="352" r:id="rId34"/>
    <p:sldId id="305"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varScale="1">
        <p:scale>
          <a:sx n="77" d="100"/>
          <a:sy n="77" d="100"/>
        </p:scale>
        <p:origin x="-130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23/12/2013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8.xml"/><Relationship Id="rId13" Type="http://schemas.openxmlformats.org/officeDocument/2006/relationships/slide" Target="../slides/slide32.xml"/><Relationship Id="rId3" Type="http://schemas.openxmlformats.org/officeDocument/2006/relationships/slide" Target="../slides/slide2.xml"/><Relationship Id="rId7" Type="http://schemas.openxmlformats.org/officeDocument/2006/relationships/slide" Target="../slides/slide16.xml"/><Relationship Id="rId12" Type="http://schemas.openxmlformats.org/officeDocument/2006/relationships/slide" Target="../slides/slide26.xml"/><Relationship Id="rId2" Type="http://schemas.openxmlformats.org/officeDocument/2006/relationships/slide" Target="../slides/slide3.xml"/><Relationship Id="rId1" Type="http://schemas.openxmlformats.org/officeDocument/2006/relationships/slideMaster" Target="../slideMasters/slideMaster1.xml"/><Relationship Id="rId6" Type="http://schemas.openxmlformats.org/officeDocument/2006/relationships/slide" Target="../slides/slide12.xml"/><Relationship Id="rId11" Type="http://schemas.openxmlformats.org/officeDocument/2006/relationships/slide" Target="../slides/slide25.xml"/><Relationship Id="rId5" Type="http://schemas.openxmlformats.org/officeDocument/2006/relationships/slide" Target="../slides/slide10.xml"/><Relationship Id="rId10" Type="http://schemas.openxmlformats.org/officeDocument/2006/relationships/slide" Target="../slides/slide24.xml"/><Relationship Id="rId4" Type="http://schemas.openxmlformats.org/officeDocument/2006/relationships/slide" Target="../slides/slide34.xml"/><Relationship Id="rId9" Type="http://schemas.openxmlformats.org/officeDocument/2006/relationships/slide" Target="../slides/slide21.xml"/><Relationship Id="rId14" Type="http://schemas.openxmlformats.org/officeDocument/2006/relationships/slide" Target="../slides/slide3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23/12/2013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23/12/2013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23/12/2013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23/12/2013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18661"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1026773"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10" name="Round Same Side Corner Rectangle 9">
            <a:hlinkClick r:id="rId4" action="ppaction://hlinksldjump"/>
          </p:cNvPr>
          <p:cNvSpPr/>
          <p:nvPr userDrawn="1"/>
        </p:nvSpPr>
        <p:spPr>
          <a:xfrm>
            <a:off x="1900969"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11" name="Round Same Side Corner Rectangle 10">
            <a:hlinkClick r:id="rId4" action="ppaction://hlinksldjump"/>
          </p:cNvPr>
          <p:cNvSpPr/>
          <p:nvPr userDrawn="1"/>
        </p:nvSpPr>
        <p:spPr>
          <a:xfrm>
            <a:off x="6660232" y="6569968"/>
            <a:ext cx="1241130"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12" name="Round Same Side Corner Rectangle 11">
            <a:hlinkClick r:id="rId5" action="ppaction://hlinksldjump"/>
          </p:cNvPr>
          <p:cNvSpPr/>
          <p:nvPr userDrawn="1"/>
        </p:nvSpPr>
        <p:spPr>
          <a:xfrm>
            <a:off x="2751112"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userDrawn="1"/>
        </p:nvSpPr>
        <p:spPr>
          <a:xfrm>
            <a:off x="3092548"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4" name="Round Same Side Corner Rectangle 13">
            <a:hlinkClick r:id="rId7" action="ppaction://hlinksldjump"/>
          </p:cNvPr>
          <p:cNvSpPr/>
          <p:nvPr userDrawn="1"/>
        </p:nvSpPr>
        <p:spPr>
          <a:xfrm>
            <a:off x="3430943"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5" name="Round Same Side Corner Rectangle 14">
            <a:hlinkClick r:id="rId8" action="ppaction://hlinksldjump"/>
          </p:cNvPr>
          <p:cNvSpPr/>
          <p:nvPr userDrawn="1"/>
        </p:nvSpPr>
        <p:spPr>
          <a:xfrm>
            <a:off x="3790983"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6" name="Round Same Side Corner Rectangle 15">
            <a:hlinkClick r:id="rId9" action="ppaction://hlinksldjump"/>
          </p:cNvPr>
          <p:cNvSpPr/>
          <p:nvPr userDrawn="1"/>
        </p:nvSpPr>
        <p:spPr>
          <a:xfrm>
            <a:off x="4160325"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7" name="Round Same Side Corner Rectangle 16">
            <a:hlinkClick r:id="rId10" action="ppaction://hlinksldjump"/>
          </p:cNvPr>
          <p:cNvSpPr/>
          <p:nvPr userDrawn="1"/>
        </p:nvSpPr>
        <p:spPr>
          <a:xfrm>
            <a:off x="4555165"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8" name="Round Same Side Corner Rectangle 17">
            <a:hlinkClick r:id="rId11" action="ppaction://hlinksldjump"/>
          </p:cNvPr>
          <p:cNvSpPr/>
          <p:nvPr userDrawn="1"/>
        </p:nvSpPr>
        <p:spPr>
          <a:xfrm>
            <a:off x="4930762"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9" name="Round Same Side Corner Rectangle 18">
            <a:hlinkClick r:id="rId12" action="ppaction://hlinksldjump"/>
          </p:cNvPr>
          <p:cNvSpPr/>
          <p:nvPr userDrawn="1"/>
        </p:nvSpPr>
        <p:spPr>
          <a:xfrm>
            <a:off x="531630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
        <p:nvSpPr>
          <p:cNvPr id="20" name="Round Same Side Corner Rectangle 19">
            <a:hlinkClick r:id="rId13" action="ppaction://hlinksldjump"/>
          </p:cNvPr>
          <p:cNvSpPr/>
          <p:nvPr userDrawn="1"/>
        </p:nvSpPr>
        <p:spPr>
          <a:xfrm>
            <a:off x="5697187" y="6569968"/>
            <a:ext cx="42050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
        <p:nvSpPr>
          <p:cNvPr id="21" name="Round Same Side Corner Rectangle 20">
            <a:hlinkClick r:id="rId14" action="ppaction://hlinksldjump"/>
          </p:cNvPr>
          <p:cNvSpPr/>
          <p:nvPr userDrawn="1"/>
        </p:nvSpPr>
        <p:spPr>
          <a:xfrm>
            <a:off x="6122347"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10</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23/12/2013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23/12/2013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23/12/2013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23/12/2013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23/12/2013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23/12/2013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23/12/2013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23/12/2013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earchcio-midmarket.techtarget.com/sDefinition/0,,sid183_gci213468,00.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actionfraud.police.uk/fraud-az-online-fraud"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cert.org/advisories/CA-1996-21.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cert.org/advisories/CA-1996-01.htm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Glossary%20of%20terms.doc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5.jpeg"/><Relationship Id="rId7" Type="http://schemas.openxmlformats.org/officeDocument/2006/relationships/hyperlink" Target="http://www.telegraph.co.uk/news/newstopics/howaboutthat/9901637/Five-year-old-runs-up-1700-iPad-bill-in-ten-minutes.html" TargetMode="External"/><Relationship Id="rId2" Type="http://schemas.openxmlformats.org/officeDocument/2006/relationships/hyperlink" Target="http://news.bbc.co.uk/1/hi/england/lincolnshire/5379930.stm" TargetMode="External"/><Relationship Id="rId1" Type="http://schemas.openxmlformats.org/officeDocument/2006/relationships/slideLayout" Target="../slideLayouts/slideLayout2.xml"/><Relationship Id="rId6" Type="http://schemas.openxmlformats.org/officeDocument/2006/relationships/hyperlink" Target="http://www.google.co.uk/url?sa=i&amp;rct=j&amp;q=&amp;esrc=s&amp;frm=1&amp;source=images&amp;cd=&amp;cad=rja&amp;docid=G81ha8kdN6uFEM&amp;tbnid=375R4eq0_1uasM:&amp;ved=0CAUQjRw&amp;url=http://www.macrumors.com/2013/02/07/size-comparison-of-ipad-4-ipad-mini-iphone-5-and-upcoming-ipad-5/&amp;ei=Gxi4UojVMOaS7Ab4uIDQBg&amp;bvm=bv.58187178,d.ZGU&amp;psig=AFQjCNGyf_2j48pqsonZbUkT6f0gACB5Tw&amp;ust=1387882898102902" TargetMode="External"/><Relationship Id="rId5" Type="http://schemas.openxmlformats.org/officeDocument/2006/relationships/image" Target="../media/image6.jpeg"/><Relationship Id="rId4" Type="http://schemas.openxmlformats.org/officeDocument/2006/relationships/hyperlink" Target="http://metro.co.uk/2013/07/11/done-roaming-girl-runs-up-3800-bill-using-facebook-on-holiday-3879684/"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hyperlink" Target="http://www.google.co.uk/url?sa=i&amp;rct=j&amp;q=&amp;esrc=s&amp;frm=1&amp;source=images&amp;cd=&amp;cad=rja&amp;docid=RgJ7W-1vlHxFSM&amp;tbnid=YCfsY6vZaSpPtM:&amp;ved=0CAUQjRw&amp;url=http://www.sslshopper.com/article-ssl-vpn-servers.html&amp;ei=vRu4Ur3mOLOM7AaJioHABw&amp;bvm=bv.58187178,d.ZGU&amp;psig=AFQjCNHmqlE2ucjC19f9w50XO9kX2Q1u9Q&amp;ust=1387883756387288"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3.xml"/><Relationship Id="rId1" Type="http://schemas.openxmlformats.org/officeDocument/2006/relationships/slideLayout" Target="../slideLayouts/slideLayout2.xml"/><Relationship Id="rId5" Type="http://schemas.openxmlformats.org/officeDocument/2006/relationships/slide" Target="slide1.xml"/><Relationship Id="rId4" Type="http://schemas.openxmlformats.org/officeDocument/2006/relationships/slide" Target="slide3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money.cnn.com/2013/06/17/news/companies/7-eleven-identity-theft/index.html" TargetMode="External"/><Relationship Id="rId2" Type="http://schemas.openxmlformats.org/officeDocument/2006/relationships/hyperlink" Target="http://www.bbc.co.uk/news/uk-wales-south-east-wales-23143240"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3.xml"/><Relationship Id="rId1" Type="http://schemas.openxmlformats.org/officeDocument/2006/relationships/slideLayout" Target="../slideLayouts/slideLayout2.xml"/><Relationship Id="rId5" Type="http://schemas.openxmlformats.org/officeDocument/2006/relationships/slide" Target="slide1.xml"/><Relationship Id="rId4" Type="http://schemas.openxmlformats.org/officeDocument/2006/relationships/slide" Target="slide3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technet.microsoft.com/hi-in/magazine/2005.01.anatomyofahack(en-us).aspx" TargetMode="External"/><Relationship Id="rId2" Type="http://schemas.openxmlformats.org/officeDocument/2006/relationships/hyperlink" Target="http://www.wired.com/threatlevel/2009/04/fbi-spyware-pro/"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3"/>
            <a:ext cx="7772400" cy="1440160"/>
          </a:xfrm>
        </p:spPr>
        <p:txBody>
          <a:bodyPr/>
          <a:lstStyle/>
          <a:p>
            <a:r>
              <a:rPr lang="en-GB" dirty="0" smtClean="0"/>
              <a:t>Unit 06</a:t>
            </a:r>
            <a:endParaRPr lang="en-GB" dirty="0"/>
          </a:p>
        </p:txBody>
      </p:sp>
      <p:sp>
        <p:nvSpPr>
          <p:cNvPr id="3" name="Subtitle 2"/>
          <p:cNvSpPr>
            <a:spLocks noGrp="1"/>
          </p:cNvSpPr>
          <p:nvPr>
            <p:ph type="subTitle" idx="1"/>
          </p:nvPr>
        </p:nvSpPr>
        <p:spPr>
          <a:xfrm>
            <a:off x="1081844" y="1760622"/>
            <a:ext cx="7772400" cy="1524362"/>
          </a:xfrm>
        </p:spPr>
        <p:txBody>
          <a:bodyPr wrap="none">
            <a:noAutofit/>
          </a:bodyPr>
          <a:lstStyle/>
          <a:p>
            <a:r>
              <a:rPr lang="en-GB" sz="5400" dirty="0" smtClean="0"/>
              <a:t> E-Commerce</a:t>
            </a:r>
          </a:p>
          <a:p>
            <a:r>
              <a:rPr lang="en-GB" sz="3600" b="1" dirty="0" smtClean="0"/>
              <a:t>A/601/7313 </a:t>
            </a:r>
            <a:endParaRPr lang="en-GB" sz="3600" dirty="0"/>
          </a:p>
          <a:p>
            <a:r>
              <a:rPr lang="en-GB" sz="3600" b="1" dirty="0"/>
              <a:t>LEVEL </a:t>
            </a:r>
            <a:r>
              <a:rPr lang="en-GB" sz="3600" b="1" dirty="0" smtClean="0"/>
              <a:t>3</a:t>
            </a:r>
            <a:endParaRPr lang="en-GB" sz="3600" dirty="0"/>
          </a:p>
        </p:txBody>
      </p:sp>
      <p:sp>
        <p:nvSpPr>
          <p:cNvPr id="4" name="TextBox 3"/>
          <p:cNvSpPr txBox="1"/>
          <p:nvPr/>
        </p:nvSpPr>
        <p:spPr>
          <a:xfrm>
            <a:off x="1259633" y="4079974"/>
            <a:ext cx="7704856" cy="1077218"/>
          </a:xfrm>
          <a:prstGeom prst="rect">
            <a:avLst/>
          </a:prstGeom>
          <a:noFill/>
        </p:spPr>
        <p:txBody>
          <a:bodyPr wrap="square" rtlCol="0">
            <a:spAutoFit/>
          </a:bodyPr>
          <a:lstStyle/>
          <a:p>
            <a:pPr algn="r"/>
            <a:r>
              <a:rPr lang="en-GB" sz="3200" b="1" dirty="0" smtClean="0"/>
              <a:t>LO3 - </a:t>
            </a:r>
            <a:r>
              <a:rPr lang="en-GB" sz="3200" dirty="0" smtClean="0"/>
              <a:t>Understand </a:t>
            </a:r>
            <a:r>
              <a:rPr lang="en-GB" sz="3200" dirty="0"/>
              <a:t>the effects </a:t>
            </a:r>
            <a:r>
              <a:rPr lang="en-GB" sz="3200" dirty="0" smtClean="0"/>
              <a:t>of</a:t>
            </a:r>
            <a:br>
              <a:rPr lang="en-GB" sz="3200" dirty="0" smtClean="0"/>
            </a:br>
            <a:r>
              <a:rPr lang="en-GB" sz="3200" dirty="0" smtClean="0"/>
              <a:t>e-commerce </a:t>
            </a:r>
            <a:r>
              <a:rPr lang="en-GB" sz="3200" dirty="0"/>
              <a:t>on society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846" y="836712"/>
            <a:ext cx="3929090" cy="4608512"/>
          </a:xfrm>
        </p:spPr>
        <p:txBody>
          <a:bodyPr>
            <a:noAutofit/>
          </a:bodyPr>
          <a:lstStyle/>
          <a:p>
            <a:r>
              <a:rPr lang="en-GB" sz="1400" dirty="0" smtClean="0"/>
              <a:t>Viruses have been the bane of IT and companies since networks were introduced into companies for business transactions. Remember that all computer viruses have been created by someone for a purpose, whether it is to annoy, destroy, deliberately bring down a company or website. </a:t>
            </a:r>
          </a:p>
          <a:p>
            <a:r>
              <a:rPr lang="en-GB" sz="1400" dirty="0" smtClean="0"/>
              <a:t>computer virus </a:t>
            </a:r>
            <a:r>
              <a:rPr lang="en-GB" sz="1400" i="1" dirty="0" smtClean="0"/>
              <a:t>n.</a:t>
            </a:r>
            <a:r>
              <a:rPr lang="en-GB" sz="1400" dirty="0" smtClean="0"/>
              <a:t> A computer program that is designed to replicate itself by copying itself into the other programs stored in a computer. It may be benign or have a negative effect, such as causing a program to operate incorrectly or corrupting a computer's memory.</a:t>
            </a:r>
          </a:p>
          <a:p>
            <a:r>
              <a:rPr lang="en-GB" sz="1400" dirty="0" smtClean="0"/>
              <a:t>All viruses are different so they all act in a different way and have a different purpose. On Symantec the threats are defined daily according to the possibility of risk and the exploit a virus takes advantage on in its attack.</a:t>
            </a:r>
          </a:p>
        </p:txBody>
      </p:sp>
      <p:pic>
        <p:nvPicPr>
          <p:cNvPr id="1027" name="Picture 3"/>
          <p:cNvPicPr>
            <a:picLocks noChangeAspect="1" noChangeArrowheads="1"/>
          </p:cNvPicPr>
          <p:nvPr/>
        </p:nvPicPr>
        <p:blipFill>
          <a:blip r:embed="rId2" cstate="print"/>
          <a:srcRect l="27734" t="14375" r="14844" b="17187"/>
          <a:stretch>
            <a:fillRect/>
          </a:stretch>
        </p:blipFill>
        <p:spPr bwMode="auto">
          <a:xfrm>
            <a:off x="4178142" y="836712"/>
            <a:ext cx="4786346" cy="3565339"/>
          </a:xfrm>
          <a:prstGeom prst="rect">
            <a:avLst/>
          </a:prstGeom>
          <a:noFill/>
          <a:ln w="9525">
            <a:noFill/>
            <a:miter lim="800000"/>
            <a:headEnd/>
            <a:tailEnd/>
          </a:ln>
        </p:spPr>
      </p:pic>
      <p:sp>
        <p:nvSpPr>
          <p:cNvPr id="7" name="Rectangle 6"/>
          <p:cNvSpPr/>
          <p:nvPr/>
        </p:nvSpPr>
        <p:spPr>
          <a:xfrm>
            <a:off x="4249612" y="4509120"/>
            <a:ext cx="4714876" cy="646331"/>
          </a:xfrm>
          <a:prstGeom prst="rect">
            <a:avLst/>
          </a:prstGeom>
        </p:spPr>
        <p:txBody>
          <a:bodyPr wrap="square">
            <a:spAutoFit/>
          </a:bodyPr>
          <a:lstStyle/>
          <a:p>
            <a:r>
              <a:rPr lang="en-GB" dirty="0" smtClean="0"/>
              <a:t>http://www.symantec.com/norton/security_response/threatexplorer/index.jsp</a:t>
            </a:r>
          </a:p>
        </p:txBody>
      </p:sp>
      <p:sp>
        <p:nvSpPr>
          <p:cNvPr id="8" name="Title 1"/>
          <p:cNvSpPr txBox="1">
            <a:spLocks/>
          </p:cNvSpPr>
          <p:nvPr/>
        </p:nvSpPr>
        <p:spPr>
          <a:xfrm>
            <a:off x="251520" y="116632"/>
            <a:ext cx="8640960" cy="57606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GB" sz="2800" dirty="0" smtClean="0"/>
              <a:t>P3.1 </a:t>
            </a:r>
            <a:r>
              <a:rPr lang="en-GB" sz="2800" dirty="0"/>
              <a:t>- Potential risks to an organisation - Viruses</a:t>
            </a:r>
          </a:p>
        </p:txBody>
      </p:sp>
      <p:sp>
        <p:nvSpPr>
          <p:cNvPr id="2" name="Rectangle 1"/>
          <p:cNvSpPr/>
          <p:nvPr/>
        </p:nvSpPr>
        <p:spPr>
          <a:xfrm>
            <a:off x="395536" y="5733256"/>
            <a:ext cx="8390704" cy="646331"/>
          </a:xfrm>
          <a:prstGeom prst="rect">
            <a:avLst/>
          </a:prstGeom>
        </p:spPr>
        <p:txBody>
          <a:bodyPr wrap="square">
            <a:spAutoFit/>
          </a:bodyPr>
          <a:lstStyle/>
          <a:p>
            <a:pPr marL="1588" indent="12700">
              <a:buNone/>
            </a:pPr>
            <a:r>
              <a:rPr lang="en-GB" b="1" dirty="0"/>
              <a:t>P3.1 - Task </a:t>
            </a:r>
            <a:r>
              <a:rPr lang="en-GB" b="1" dirty="0" smtClean="0"/>
              <a:t>1 </a:t>
            </a:r>
            <a:r>
              <a:rPr lang="en-GB" b="1" dirty="0"/>
              <a:t>–</a:t>
            </a:r>
            <a:r>
              <a:rPr lang="en-GB" dirty="0"/>
              <a:t> </a:t>
            </a:r>
            <a:r>
              <a:rPr lang="en-GB" dirty="0" smtClean="0"/>
              <a:t>Define and explain the potential risk to an organisation’s e-commerce system from hacking attacks and viruses.</a:t>
            </a:r>
            <a:endParaRPr lang="en-GB" dirty="0"/>
          </a:p>
        </p:txBody>
      </p:sp>
    </p:spTree>
    <p:extLst>
      <p:ext uri="{BB962C8B-B14F-4D97-AF65-F5344CB8AC3E}">
        <p14:creationId xmlns:p14="http://schemas.microsoft.com/office/powerpoint/2010/main" val="6305444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980729"/>
            <a:ext cx="8715436" cy="4519974"/>
          </a:xfrm>
        </p:spPr>
        <p:txBody>
          <a:bodyPr>
            <a:noAutofit/>
          </a:bodyPr>
          <a:lstStyle/>
          <a:p>
            <a:r>
              <a:rPr lang="en-GB" sz="1600" b="1" dirty="0" smtClean="0"/>
              <a:t>Phishing</a:t>
            </a:r>
            <a:r>
              <a:rPr lang="en-GB" sz="1600" dirty="0" smtClean="0"/>
              <a:t> is an e-mail fraud method in which the perpetrator sends out legitimate-looking emails in an attempt to gather personal and financial information from recipients. Typically, the messages appear to come from well known and trustworthy Web sites. Those frequently spoofed by phishers include PayPal, eBay, MSN, Yahoo, </a:t>
            </a:r>
            <a:r>
              <a:rPr lang="en-GB" sz="1600" dirty="0" err="1" smtClean="0"/>
              <a:t>BestBuy</a:t>
            </a:r>
            <a:r>
              <a:rPr lang="en-GB" sz="1600" dirty="0" smtClean="0"/>
              <a:t>, and America Online. A phishing expedition is a speculative venture: the phisher puts the lure hoping to fool at least a few of the prey that encounter the bait. </a:t>
            </a:r>
            <a:r>
              <a:rPr lang="en-GB" sz="1600" dirty="0" err="1" smtClean="0"/>
              <a:t>Phishers</a:t>
            </a:r>
            <a:r>
              <a:rPr lang="en-GB" sz="1600" dirty="0" smtClean="0"/>
              <a:t> use a number of different social engineering and e-mail spoofing ploys to try to trick their victims.</a:t>
            </a:r>
          </a:p>
          <a:p>
            <a:r>
              <a:rPr lang="en-GB" sz="1600" dirty="0" smtClean="0"/>
              <a:t>In one typical case before the Federal Trade Commission (FTC), a 17-year-old male sent out messages purporting to be from AOL that said there had been a billing problem with recipients' AOL accounts. The e-mail used AOL logos and contained legitimate links. If recipients clicked on the "AOL Billing </a:t>
            </a:r>
            <a:r>
              <a:rPr lang="en-GB" sz="1600" dirty="0" err="1" smtClean="0"/>
              <a:t>Center</a:t>
            </a:r>
            <a:r>
              <a:rPr lang="en-GB" sz="1600" dirty="0" smtClean="0"/>
              <a:t>" link, they were taken to a spoofed AOL Web page that asked for personal information, credit card numbers, personal identification numbers (</a:t>
            </a:r>
            <a:r>
              <a:rPr lang="en-GB" sz="1600" dirty="0" smtClean="0">
                <a:hlinkClick r:id="rId2"/>
              </a:rPr>
              <a:t>PIN</a:t>
            </a:r>
            <a:r>
              <a:rPr lang="en-GB" sz="1600" dirty="0" smtClean="0"/>
              <a:t>s), social security numbers, banking numbers, and passwords. This information was then used for identity theft.</a:t>
            </a:r>
          </a:p>
          <a:p>
            <a:r>
              <a:rPr lang="en-GB" sz="1600" dirty="0" smtClean="0"/>
              <a:t>The Trojan infects and then waits for the victim to visit his or her bank Information is gathered by injecting additional fields into the genuine bank web page as it loads in the browser. No fake web sites are used.</a:t>
            </a:r>
          </a:p>
          <a:p>
            <a:r>
              <a:rPr lang="en-GB" sz="1600" dirty="0" smtClean="0"/>
              <a:t>The SSL connection between client and bank is valid (padlock is shown and certificate chain is OK) Classical Anti virus software did not detect this threat</a:t>
            </a:r>
          </a:p>
        </p:txBody>
      </p:sp>
      <p:sp>
        <p:nvSpPr>
          <p:cNvPr id="5" name="Title 1"/>
          <p:cNvSpPr txBox="1">
            <a:spLocks/>
          </p:cNvSpPr>
          <p:nvPr/>
        </p:nvSpPr>
        <p:spPr>
          <a:xfrm>
            <a:off x="251520" y="188640"/>
            <a:ext cx="8640960" cy="639688"/>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GB" sz="2700" dirty="0" smtClean="0"/>
              <a:t>P3.2 </a:t>
            </a:r>
            <a:r>
              <a:rPr lang="en-GB" sz="2700" dirty="0"/>
              <a:t>- Potential risks to an organisation - </a:t>
            </a:r>
            <a:r>
              <a:rPr lang="en-GB" sz="2700" dirty="0" smtClean="0"/>
              <a:t>Phishing</a:t>
            </a:r>
            <a:endParaRPr lang="en-GB" sz="2700" dirty="0"/>
          </a:p>
        </p:txBody>
      </p:sp>
    </p:spTree>
    <p:extLst>
      <p:ext uri="{BB962C8B-B14F-4D97-AF65-F5344CB8AC3E}">
        <p14:creationId xmlns:p14="http://schemas.microsoft.com/office/powerpoint/2010/main" val="18144071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36712"/>
            <a:ext cx="8572560" cy="5592684"/>
          </a:xfrm>
        </p:spPr>
        <p:txBody>
          <a:bodyPr>
            <a:normAutofit lnSpcReduction="10000"/>
          </a:bodyPr>
          <a:lstStyle/>
          <a:p>
            <a:pPr marL="263525" indent="-261938"/>
            <a:r>
              <a:rPr lang="en-GB" sz="1600" b="1" dirty="0" smtClean="0"/>
              <a:t>Identity Theft </a:t>
            </a:r>
            <a:r>
              <a:rPr lang="en-GB" sz="1600" dirty="0" smtClean="0"/>
              <a:t>- In today’s society, people have a more common way to buy and shop using credit cards instead of cash. They purchase goods and services online instead of at a store. Instead of going to the bank people have online bank accounts. We have the convenience and opportunity to purchase goods from around the world, to pay our bills at two o'clock in the morning, or to check our bank statement from home. </a:t>
            </a:r>
            <a:endParaRPr lang="en-GB" sz="1600" dirty="0"/>
          </a:p>
          <a:p>
            <a:pPr marL="263525" indent="-261938"/>
            <a:r>
              <a:rPr lang="en-GB" sz="1600" dirty="0" smtClean="0"/>
              <a:t>Technology has brought about tremendous advances but technology has also advanced the common criminal. This type of criminal steals someone's identity in order to commit fraudulent acts through Phishing, bin rummaging, telephone scams and hacking.</a:t>
            </a:r>
            <a:endParaRPr lang="en-GB" sz="1600" dirty="0"/>
          </a:p>
          <a:p>
            <a:pPr marL="263525" indent="-261938"/>
            <a:r>
              <a:rPr lang="en-GB" sz="1600" dirty="0" smtClean="0"/>
              <a:t>Thieves are on the look out for our personal information so they can obtain credit cards, bank loans, pay bills, take out mobile phones and more by using our identity. Victims of identity theft suffer from damaged credit reports, drained bank accounts and even a criminal record.</a:t>
            </a:r>
          </a:p>
          <a:p>
            <a:pPr marL="263525" indent="-261938"/>
            <a:r>
              <a:rPr lang="en-GB" sz="1600" dirty="0" smtClean="0"/>
              <a:t>Some identity thieves will give your personal information when they are arrested. This causes embarrassment to you as it creates a criminal record. Often victims of identity theft do not find out they have been victimised until they receive their bank statement or credit card statement in the post or when they are turned down for a loan or flat rental.</a:t>
            </a:r>
          </a:p>
          <a:p>
            <a:pPr marL="263525" indent="-261938"/>
            <a:r>
              <a:rPr lang="en-GB" sz="1600" dirty="0"/>
              <a:t>Click </a:t>
            </a:r>
            <a:r>
              <a:rPr lang="en-GB" sz="1600" dirty="0">
                <a:hlinkClick r:id="rId2"/>
              </a:rPr>
              <a:t>here </a:t>
            </a:r>
            <a:r>
              <a:rPr lang="en-GB" sz="1600" dirty="0"/>
              <a:t>for examples</a:t>
            </a:r>
          </a:p>
          <a:p>
            <a:pPr marL="1588" indent="12700">
              <a:buNone/>
            </a:pPr>
            <a:r>
              <a:rPr lang="en-GB" sz="1600" b="1" dirty="0" smtClean="0"/>
              <a:t>P3.2 </a:t>
            </a:r>
            <a:r>
              <a:rPr lang="en-GB" sz="1600" b="1" dirty="0"/>
              <a:t>- Task </a:t>
            </a:r>
            <a:r>
              <a:rPr lang="en-GB" sz="1600" b="1" dirty="0" smtClean="0"/>
              <a:t>2 </a:t>
            </a:r>
            <a:r>
              <a:rPr lang="en-GB" sz="1600" b="1" dirty="0"/>
              <a:t>–</a:t>
            </a:r>
            <a:r>
              <a:rPr lang="en-GB" sz="1600" dirty="0"/>
              <a:t> Define and explain the potential risk to an organisation’s e-commerce system </a:t>
            </a:r>
            <a:r>
              <a:rPr lang="en-GB" sz="1600" dirty="0" smtClean="0"/>
              <a:t>from Fraud and Phishing scams and ID Theft.</a:t>
            </a:r>
            <a:endParaRPr lang="en-GB" sz="1600" dirty="0"/>
          </a:p>
        </p:txBody>
      </p:sp>
      <p:sp>
        <p:nvSpPr>
          <p:cNvPr id="5" name="Title 1"/>
          <p:cNvSpPr txBox="1">
            <a:spLocks/>
          </p:cNvSpPr>
          <p:nvPr/>
        </p:nvSpPr>
        <p:spPr>
          <a:xfrm>
            <a:off x="251520" y="188640"/>
            <a:ext cx="8640960" cy="468052"/>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GB" sz="2700" dirty="0" smtClean="0"/>
              <a:t>P3.2 </a:t>
            </a:r>
            <a:r>
              <a:rPr lang="en-GB" sz="2700" dirty="0"/>
              <a:t>- Potential risks to an organisation </a:t>
            </a:r>
            <a:r>
              <a:rPr lang="en-GB" sz="2700" dirty="0" smtClean="0"/>
              <a:t>– ID Theft</a:t>
            </a:r>
            <a:endParaRPr lang="en-GB" sz="2700" dirty="0"/>
          </a:p>
        </p:txBody>
      </p:sp>
    </p:spTree>
    <p:extLst>
      <p:ext uri="{BB962C8B-B14F-4D97-AF65-F5344CB8AC3E}">
        <p14:creationId xmlns:p14="http://schemas.microsoft.com/office/powerpoint/2010/main" val="737380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80728"/>
            <a:ext cx="8784976" cy="5688632"/>
          </a:xfrm>
        </p:spPr>
        <p:txBody>
          <a:bodyPr>
            <a:normAutofit fontScale="70000" lnSpcReduction="20000"/>
          </a:bodyPr>
          <a:lstStyle/>
          <a:p>
            <a:r>
              <a:rPr lang="en-GB" dirty="0" smtClean="0"/>
              <a:t>Over half of UK internet users have admitted using other people's Wi-Fi networks to </a:t>
            </a:r>
            <a:r>
              <a:rPr lang="en-GB" b="1" dirty="0" smtClean="0"/>
              <a:t>piggyback</a:t>
            </a:r>
            <a:r>
              <a:rPr lang="en-GB" dirty="0" smtClean="0"/>
              <a:t> onto the internet. It is estimated that 54 per cent of respondents had used someone else's wireless internet access without permission. Even Google.</a:t>
            </a:r>
          </a:p>
          <a:p>
            <a:r>
              <a:rPr lang="en-GB" dirty="0" smtClean="0"/>
              <a:t>Many internet-enabled homes fail properly to secure their wireless connection with passwords and encryption, allowing passers-by and neighbours to 'steal' their internet access. Although most businesses have security measures in place to protect their Wi-Fi networks, the protections a lot of companies take is too light to stop a determined piggy-backer. </a:t>
            </a:r>
          </a:p>
          <a:p>
            <a:r>
              <a:rPr lang="en-GB" dirty="0" smtClean="0"/>
              <a:t>Piggy backing occurs when a user with a laptop or Wi-Fi connection connects to an unprotected network server. Routers can be protected by a WEP key or WPA protection through 16 or 32 bit encryption and network protocols. But a lot of modems made by the same company have the same initial password to connect to the routers administrative functions or have no WEP or WPA protection set, allowing a user to connect and download without restrictions in the same way a user could user an unprotected Wi-Fi hotspot. </a:t>
            </a:r>
          </a:p>
          <a:p>
            <a:r>
              <a:rPr lang="en-GB" dirty="0" smtClean="0"/>
              <a:t>The worst case scenario is an external user connecting not just to the internet through the Wi-Fi but to the network, allowing a user access and control over stored files leading to deletion, corruption and industrial espionage.</a:t>
            </a:r>
          </a:p>
        </p:txBody>
      </p:sp>
      <p:sp>
        <p:nvSpPr>
          <p:cNvPr id="5" name="Title 1"/>
          <p:cNvSpPr txBox="1">
            <a:spLocks/>
          </p:cNvSpPr>
          <p:nvPr/>
        </p:nvSpPr>
        <p:spPr>
          <a:xfrm>
            <a:off x="179512" y="188640"/>
            <a:ext cx="8784976" cy="648072"/>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GB" sz="2400" dirty="0" smtClean="0"/>
              <a:t>P3.3 </a:t>
            </a:r>
            <a:r>
              <a:rPr lang="en-GB" sz="2400" dirty="0"/>
              <a:t>- Potential risks to an organisation – </a:t>
            </a:r>
            <a:r>
              <a:rPr lang="en-GB" sz="2400" dirty="0" smtClean="0"/>
              <a:t>Piggybacking</a:t>
            </a:r>
            <a:endParaRPr lang="en-GB" sz="2400" dirty="0"/>
          </a:p>
        </p:txBody>
      </p:sp>
    </p:spTree>
    <p:extLst>
      <p:ext uri="{BB962C8B-B14F-4D97-AF65-F5344CB8AC3E}">
        <p14:creationId xmlns:p14="http://schemas.microsoft.com/office/powerpoint/2010/main" val="334657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764704"/>
            <a:ext cx="8784976" cy="5616624"/>
          </a:xfrm>
        </p:spPr>
        <p:txBody>
          <a:bodyPr>
            <a:normAutofit/>
          </a:bodyPr>
          <a:lstStyle/>
          <a:p>
            <a:pPr marL="1588" indent="12700">
              <a:buNone/>
            </a:pPr>
            <a:r>
              <a:rPr lang="en-GB" sz="1400" b="1" dirty="0" smtClean="0"/>
              <a:t>Denial-of-service attacks </a:t>
            </a:r>
            <a:r>
              <a:rPr lang="en-GB" sz="1400" dirty="0" smtClean="0"/>
              <a:t>come in a variety of forms and aim at a variety of services. There are three basic types of attack: </a:t>
            </a:r>
          </a:p>
          <a:p>
            <a:pPr lvl="1"/>
            <a:r>
              <a:rPr lang="en-GB" sz="1400" dirty="0" smtClean="0"/>
              <a:t>consumption of scarce, limited, or non-renewable resources </a:t>
            </a:r>
          </a:p>
          <a:p>
            <a:pPr lvl="1"/>
            <a:r>
              <a:rPr lang="en-GB" sz="1400" dirty="0" smtClean="0"/>
              <a:t>destruction or alteration of configuration information </a:t>
            </a:r>
          </a:p>
          <a:p>
            <a:pPr lvl="1"/>
            <a:r>
              <a:rPr lang="en-GB" sz="1400" dirty="0" smtClean="0"/>
              <a:t>physical destruction or alteration of network components </a:t>
            </a:r>
          </a:p>
          <a:p>
            <a:pPr marL="19050" lvl="1" indent="-19050">
              <a:buNone/>
            </a:pPr>
            <a:r>
              <a:rPr lang="en-GB" sz="1400" b="1" dirty="0" smtClean="0"/>
              <a:t>Consumption of Scarce Resources</a:t>
            </a:r>
          </a:p>
          <a:p>
            <a:pPr marL="19050" lvl="1" indent="-19050">
              <a:buNone/>
            </a:pPr>
            <a:r>
              <a:rPr lang="en-GB" sz="1400" dirty="0" smtClean="0"/>
              <a:t>Computers and networks need certain things to operate: network bandwidth, memory and disk space, CPU time, data structures, access to other computers and networks, and certain environmental resources such as power, cool air, or even water. </a:t>
            </a:r>
          </a:p>
          <a:p>
            <a:pPr marL="354013" lvl="2"/>
            <a:r>
              <a:rPr lang="en-GB" sz="1400" dirty="0" smtClean="0"/>
              <a:t>Network Connectivity Denial-of-service attacks are most frequently executed against network connectivity. The goal is to prevent hosts or networks from communicating on the network. An example of this type of attack is the "SYN flood" attack described in </a:t>
            </a:r>
            <a:r>
              <a:rPr lang="en-GB" sz="1400" dirty="0" smtClean="0">
                <a:hlinkClick r:id="rId2"/>
              </a:rPr>
              <a:t>http://www.cert.org/advisories/CA-1996-21.html</a:t>
            </a:r>
            <a:r>
              <a:rPr lang="en-GB" sz="1400" dirty="0" smtClean="0"/>
              <a:t> </a:t>
            </a:r>
          </a:p>
          <a:p>
            <a:pPr marL="354013" lvl="2"/>
            <a:r>
              <a:rPr lang="en-GB" sz="1400" dirty="0" smtClean="0"/>
              <a:t>In this type of attack, the attacker begins the process of establishing a connection to the victim machine, but does it in such a way as to prevent the ultimate completion of the connection. In the meantime, the victim machine has reserved one of a limited number of data structures required to complete the impending connection. The result is that legitimate connections are denied while the victim machine is waiting to complete bogus "half-open" connections. </a:t>
            </a:r>
          </a:p>
          <a:p>
            <a:pPr marL="354013" lvl="2"/>
            <a:r>
              <a:rPr lang="en-GB" sz="1400" dirty="0" smtClean="0"/>
              <a:t>You should note that this type of attack does not depend on the attacker being able to consume your network bandwidth. In this case, the intruder is consuming kernel data structures involved in establishing a network connection. The implication is that an intruder can execute this attack from a dial-up connection against a machine on a very fast network. (This is a good example of an asymmetric attack.) </a:t>
            </a:r>
          </a:p>
          <a:p>
            <a:endParaRPr lang="en-GB" sz="1400" dirty="0"/>
          </a:p>
        </p:txBody>
      </p:sp>
      <p:sp>
        <p:nvSpPr>
          <p:cNvPr id="5" name="Title 1"/>
          <p:cNvSpPr txBox="1">
            <a:spLocks/>
          </p:cNvSpPr>
          <p:nvPr/>
        </p:nvSpPr>
        <p:spPr>
          <a:xfrm>
            <a:off x="171128" y="116632"/>
            <a:ext cx="8865368" cy="56768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GB" sz="2900" dirty="0" smtClean="0"/>
              <a:t>P3.3 </a:t>
            </a:r>
            <a:r>
              <a:rPr lang="en-GB" sz="2900" dirty="0"/>
              <a:t>- Potential risks to an organisation – </a:t>
            </a:r>
            <a:r>
              <a:rPr lang="en-GB" sz="2900" dirty="0" smtClean="0"/>
              <a:t>DDos</a:t>
            </a:r>
            <a:endParaRPr lang="en-GB" sz="2900" dirty="0"/>
          </a:p>
        </p:txBody>
      </p:sp>
    </p:spTree>
    <p:extLst>
      <p:ext uri="{BB962C8B-B14F-4D97-AF65-F5344CB8AC3E}">
        <p14:creationId xmlns:p14="http://schemas.microsoft.com/office/powerpoint/2010/main" val="16515206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836712"/>
            <a:ext cx="8784976" cy="5591544"/>
          </a:xfrm>
        </p:spPr>
        <p:txBody>
          <a:bodyPr>
            <a:noAutofit/>
          </a:bodyPr>
          <a:lstStyle/>
          <a:p>
            <a:pPr marL="0" lvl="2" indent="0">
              <a:lnSpc>
                <a:spcPct val="120000"/>
              </a:lnSpc>
              <a:buNone/>
            </a:pPr>
            <a:r>
              <a:rPr lang="en-GB" sz="1600" b="1" dirty="0" smtClean="0"/>
              <a:t>Bandwidth Consumption</a:t>
            </a:r>
          </a:p>
          <a:p>
            <a:pPr marL="0" lvl="2" indent="0">
              <a:lnSpc>
                <a:spcPct val="120000"/>
              </a:lnSpc>
              <a:buNone/>
            </a:pPr>
            <a:r>
              <a:rPr lang="en-GB" sz="1600" dirty="0" smtClean="0"/>
              <a:t>An intruder may also be able to consume all the available bandwidth on your network by generating a large number of packets directed to your network. Typically, these packets are ICMP ECHO packets, but in principle they may be anything. Further, the intruder need not be operating from a single machine; he may be able to coordinate or co-opt several machines on different networks to achieve the same effect. </a:t>
            </a:r>
          </a:p>
          <a:p>
            <a:pPr marL="0" lvl="2" indent="0">
              <a:lnSpc>
                <a:spcPct val="120000"/>
              </a:lnSpc>
              <a:buNone/>
            </a:pPr>
            <a:r>
              <a:rPr lang="en-GB" sz="1600" b="1" dirty="0" smtClean="0"/>
              <a:t>Consumption of Other Resources</a:t>
            </a:r>
          </a:p>
          <a:p>
            <a:pPr marL="0" lvl="2" indent="0">
              <a:lnSpc>
                <a:spcPct val="120000"/>
              </a:lnSpc>
              <a:buNone/>
            </a:pPr>
            <a:r>
              <a:rPr lang="en-GB" sz="1600" dirty="0" smtClean="0"/>
              <a:t>In addition to network bandwidth, intruders may be able to consume other resources that your systems need in order to operate. For example, in many systems, a limited number of data structures are available to hold process information (process identifiers, process table entries, process slots, etc.). An intruder may be able to consume these data structures by writing a simple program or script that does nothing but repeatedly create copies of itself. Many modern operating systems have quota facilities to protect against this problem, but not all do. Further, even if the process table is not filled, the CPU may be consumed by a large number of processes and the associated time spent switching between processes. Consult your operating system vendor or operating system manuals for details on available quota facilities for your system. </a:t>
            </a:r>
          </a:p>
        </p:txBody>
      </p:sp>
      <p:sp>
        <p:nvSpPr>
          <p:cNvPr id="5" name="Title 1"/>
          <p:cNvSpPr txBox="1">
            <a:spLocks/>
          </p:cNvSpPr>
          <p:nvPr/>
        </p:nvSpPr>
        <p:spPr>
          <a:xfrm>
            <a:off x="171128" y="116632"/>
            <a:ext cx="8865368" cy="648072"/>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GB" sz="2800" dirty="0"/>
              <a:t>P3.3 - Potential risks to an organisation – DDos</a:t>
            </a:r>
          </a:p>
        </p:txBody>
      </p:sp>
    </p:spTree>
    <p:extLst>
      <p:ext uri="{BB962C8B-B14F-4D97-AF65-F5344CB8AC3E}">
        <p14:creationId xmlns:p14="http://schemas.microsoft.com/office/powerpoint/2010/main" val="21338914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71727"/>
            <a:ext cx="8640960" cy="5193577"/>
          </a:xfrm>
        </p:spPr>
        <p:txBody>
          <a:bodyPr>
            <a:normAutofit/>
          </a:bodyPr>
          <a:lstStyle/>
          <a:p>
            <a:pPr marL="0" lvl="2" indent="17463">
              <a:buNone/>
            </a:pPr>
            <a:r>
              <a:rPr lang="en-GB" b="1" dirty="0" smtClean="0"/>
              <a:t>Using Your Own Resources Against You</a:t>
            </a:r>
            <a:r>
              <a:rPr lang="en-GB" dirty="0" smtClean="0"/>
              <a:t> </a:t>
            </a:r>
          </a:p>
          <a:p>
            <a:pPr marL="0" lvl="2" indent="17463">
              <a:buNone/>
            </a:pPr>
            <a:r>
              <a:rPr lang="en-GB" dirty="0" smtClean="0"/>
              <a:t>An intruder can also use your own resources against you in unexpected ways. One example is described in  </a:t>
            </a:r>
            <a:r>
              <a:rPr lang="en-GB" dirty="0" smtClean="0">
                <a:hlinkClick r:id="rId2"/>
              </a:rPr>
              <a:t>http://www.cert.org/advisories/CA-1996-01.html</a:t>
            </a:r>
            <a:r>
              <a:rPr lang="en-GB" dirty="0" smtClean="0"/>
              <a:t> </a:t>
            </a:r>
          </a:p>
          <a:p>
            <a:pPr marL="0" lvl="2" indent="17463">
              <a:buNone/>
            </a:pPr>
            <a:r>
              <a:rPr lang="en-GB" dirty="0" smtClean="0"/>
              <a:t>In this attack, the intruder uses forged UDP packets to connect the echo service on one machine to the charged service on another machine. The result is that the two services consume all available network bandwidth between them. Thus, the network connectivity for all machines on the same networks as either of the targeted machines may be affected. </a:t>
            </a:r>
          </a:p>
          <a:p>
            <a:pPr marL="0" lvl="2" indent="17463">
              <a:buNone/>
            </a:pPr>
            <a:r>
              <a:rPr lang="en-GB" sz="2400" b="1" dirty="0" smtClean="0"/>
              <a:t>P3.3 </a:t>
            </a:r>
            <a:r>
              <a:rPr lang="en-GB" sz="2400" b="1" dirty="0"/>
              <a:t>- Task </a:t>
            </a:r>
            <a:r>
              <a:rPr lang="en-GB" sz="2400" b="1" dirty="0" smtClean="0"/>
              <a:t>3 </a:t>
            </a:r>
            <a:r>
              <a:rPr lang="en-GB" sz="2400" b="1" dirty="0"/>
              <a:t>–</a:t>
            </a:r>
            <a:r>
              <a:rPr lang="en-GB" sz="2400" dirty="0"/>
              <a:t> Define and explain the potential risk to an organisation’s e-commerce system from </a:t>
            </a:r>
            <a:r>
              <a:rPr lang="en-GB" sz="2400" dirty="0" smtClean="0"/>
              <a:t>DDos attacks and Piggybacking.</a:t>
            </a:r>
            <a:endParaRPr lang="en-GB" sz="2400" dirty="0"/>
          </a:p>
        </p:txBody>
      </p:sp>
      <p:sp>
        <p:nvSpPr>
          <p:cNvPr id="5" name="Title 1"/>
          <p:cNvSpPr txBox="1">
            <a:spLocks/>
          </p:cNvSpPr>
          <p:nvPr/>
        </p:nvSpPr>
        <p:spPr>
          <a:xfrm>
            <a:off x="179512" y="188640"/>
            <a:ext cx="8784976" cy="656456"/>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GB" sz="2800" dirty="0"/>
              <a:t>P3.3 - Potential risks to an organisation – DDos</a:t>
            </a:r>
          </a:p>
        </p:txBody>
      </p:sp>
    </p:spTree>
    <p:extLst>
      <p:ext uri="{BB962C8B-B14F-4D97-AF65-F5344CB8AC3E}">
        <p14:creationId xmlns:p14="http://schemas.microsoft.com/office/powerpoint/2010/main" val="1910439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544616"/>
          </a:xfrm>
        </p:spPr>
        <p:txBody>
          <a:bodyPr>
            <a:normAutofit fontScale="62500" lnSpcReduction="20000"/>
          </a:bodyPr>
          <a:lstStyle/>
          <a:p>
            <a:pPr marL="0" indent="0">
              <a:spcAft>
                <a:spcPts val="600"/>
              </a:spcAft>
              <a:buNone/>
            </a:pPr>
            <a:r>
              <a:rPr lang="en-GB" b="1" dirty="0" smtClean="0">
                <a:latin typeface="Calibri" pitchFamily="34" charset="0"/>
              </a:rPr>
              <a:t>Page Jacking or Spyware</a:t>
            </a:r>
            <a:r>
              <a:rPr lang="en-GB" dirty="0" smtClean="0">
                <a:latin typeface="Calibri" pitchFamily="34" charset="0"/>
              </a:rPr>
              <a:t> is software that collects and transmits user specific behaviour and information, with or without permission. Sometimes, permission to collect and transmit is </a:t>
            </a:r>
            <a:r>
              <a:rPr lang="en-GB" i="1" dirty="0" smtClean="0">
                <a:latin typeface="Calibri" pitchFamily="34" charset="0"/>
              </a:rPr>
              <a:t>assumed</a:t>
            </a:r>
            <a:r>
              <a:rPr lang="en-GB" dirty="0" smtClean="0">
                <a:latin typeface="Calibri" pitchFamily="34" charset="0"/>
              </a:rPr>
              <a:t> to have been given simply by the act of installing software or loading a Web page.</a:t>
            </a:r>
          </a:p>
          <a:p>
            <a:pPr marL="0" indent="0">
              <a:spcAft>
                <a:spcPts val="600"/>
              </a:spcAft>
              <a:buNone/>
            </a:pPr>
            <a:r>
              <a:rPr lang="en-GB" dirty="0" smtClean="0">
                <a:latin typeface="Calibri" pitchFamily="34" charset="0"/>
              </a:rPr>
              <a:t>Like ads, data collection can be okay if done with consent or for a reasonable purpose. For example, software that transmits user specific information for the legitimate purpose of confirming eligibility for updates or upgrades should not be classed as spyware. Programmers are entitled to ensure that their software is not being pirated, and that the users of pirated software are not receiving the same benefits as legitimate users.</a:t>
            </a:r>
          </a:p>
          <a:p>
            <a:pPr marL="0" indent="0">
              <a:spcAft>
                <a:spcPts val="600"/>
              </a:spcAft>
              <a:buNone/>
            </a:pPr>
            <a:r>
              <a:rPr lang="en-GB" b="1" dirty="0" smtClean="0">
                <a:latin typeface="Calibri" pitchFamily="34" charset="0"/>
              </a:rPr>
              <a:t>Pagejacking and </a:t>
            </a:r>
            <a:r>
              <a:rPr lang="en-GB" dirty="0" smtClean="0">
                <a:latin typeface="Calibri" pitchFamily="34" charset="0"/>
              </a:rPr>
              <a:t> </a:t>
            </a:r>
            <a:r>
              <a:rPr lang="en-GB" b="1" dirty="0" smtClean="0">
                <a:latin typeface="Calibri" pitchFamily="34" charset="0"/>
              </a:rPr>
              <a:t>Spyware</a:t>
            </a:r>
            <a:r>
              <a:rPr lang="en-GB" dirty="0" smtClean="0">
                <a:latin typeface="Calibri" pitchFamily="34" charset="0"/>
              </a:rPr>
              <a:t> is a type of software intrusive camera that can be installed on computers, and which collects small pieces of information about users without their knowledge. The presence of spyware is typically hidden from the user, and can be difficult to detect. Typically, spyware is secretly installed on the user's personal computer. Sometimes, however, spywares such as keyloggers are installed by the owner of a shared, corporate, or public computer on purpose in order to secretly monitor other users, registering key presses and passwords.</a:t>
            </a:r>
          </a:p>
          <a:p>
            <a:pPr marL="0" indent="0">
              <a:spcAft>
                <a:spcPts val="600"/>
              </a:spcAft>
              <a:buNone/>
            </a:pPr>
            <a:r>
              <a:rPr lang="en-GB" dirty="0" smtClean="0">
                <a:latin typeface="Calibri" pitchFamily="34" charset="0"/>
              </a:rPr>
              <a:t>While the term </a:t>
            </a:r>
            <a:r>
              <a:rPr lang="en-GB" b="1" i="1" dirty="0" smtClean="0">
                <a:latin typeface="Calibri" pitchFamily="34" charset="0"/>
              </a:rPr>
              <a:t>spyware</a:t>
            </a:r>
            <a:r>
              <a:rPr lang="en-GB" dirty="0" smtClean="0">
                <a:latin typeface="Calibri" pitchFamily="34" charset="0"/>
              </a:rPr>
              <a:t> suggests software that secretly monitors the user's computing, the functions of spyware extend well beyond simple monitoring. Spyware programs can collect various types of personal information, such as Internet surfing habits and sites that have been visited, but can also interfere with user control of the computer in other ways, such as installing additional software and redirecting Web browser activity. Spyware is known to change computer settings, resulting in slow connection speeds, different home pages, and/or loss of Internet connection or functionality of other programs.</a:t>
            </a:r>
          </a:p>
        </p:txBody>
      </p:sp>
      <p:sp>
        <p:nvSpPr>
          <p:cNvPr id="3" name="Title 2"/>
          <p:cNvSpPr>
            <a:spLocks noGrp="1"/>
          </p:cNvSpPr>
          <p:nvPr>
            <p:ph type="title"/>
          </p:nvPr>
        </p:nvSpPr>
        <p:spPr>
          <a:xfrm>
            <a:off x="179512" y="197768"/>
            <a:ext cx="8640960" cy="710952"/>
          </a:xfrm>
        </p:spPr>
        <p:txBody>
          <a:bodyPr>
            <a:noAutofit/>
          </a:bodyPr>
          <a:lstStyle/>
          <a:p>
            <a:r>
              <a:rPr lang="en-GB" sz="2400" dirty="0" smtClean="0"/>
              <a:t>P3.4 </a:t>
            </a:r>
            <a:r>
              <a:rPr lang="en-GB" sz="2400" dirty="0"/>
              <a:t>- Potential risks to an organisation – </a:t>
            </a:r>
            <a:r>
              <a:rPr lang="en-GB" sz="2400" dirty="0" smtClean="0"/>
              <a:t>Page Jacking</a:t>
            </a:r>
            <a:endParaRPr lang="en-GB" sz="2400" dirty="0"/>
          </a:p>
        </p:txBody>
      </p:sp>
    </p:spTree>
    <p:extLst>
      <p:ext uri="{BB962C8B-B14F-4D97-AF65-F5344CB8AC3E}">
        <p14:creationId xmlns:p14="http://schemas.microsoft.com/office/powerpoint/2010/main" val="24115367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72608"/>
          </a:xfrm>
        </p:spPr>
        <p:txBody>
          <a:bodyPr>
            <a:noAutofit/>
          </a:bodyPr>
          <a:lstStyle/>
          <a:p>
            <a:pPr marL="174625" lvl="0" indent="-174625">
              <a:spcAft>
                <a:spcPts val="600"/>
              </a:spcAft>
            </a:pPr>
            <a:r>
              <a:rPr lang="en-GB" sz="1400" b="1" dirty="0" err="1" smtClean="0"/>
              <a:t>CoolWebSearch</a:t>
            </a:r>
            <a:r>
              <a:rPr lang="en-GB" sz="1400" dirty="0" smtClean="0"/>
              <a:t>, a group of programs, takes advantage of Internet Explorer vulnerabilities. The package directs traffic to advertisements on Web sites including </a:t>
            </a:r>
            <a:r>
              <a:rPr lang="en-GB" sz="1400" i="1" dirty="0" smtClean="0"/>
              <a:t>coolwebsearch.com</a:t>
            </a:r>
            <a:r>
              <a:rPr lang="en-GB" sz="1400" dirty="0" smtClean="0"/>
              <a:t>. It displays pop-up ads, rewrites search engine results, and alters the infected computer's hosts file to direct </a:t>
            </a:r>
            <a:r>
              <a:rPr lang="en-GB" sz="1400" dirty="0" smtClean="0">
                <a:hlinkClick r:id="rId2" action="ppaction://hlinkfile" tooltip="Domain Name System"/>
              </a:rPr>
              <a:t>DNS</a:t>
            </a:r>
            <a:r>
              <a:rPr lang="en-GB" sz="1400" dirty="0" smtClean="0"/>
              <a:t> lookups to these sites.</a:t>
            </a:r>
          </a:p>
          <a:p>
            <a:pPr marL="174625" lvl="0" indent="-174625">
              <a:spcAft>
                <a:spcPts val="600"/>
              </a:spcAft>
            </a:pPr>
            <a:r>
              <a:rPr lang="en-GB" sz="1400" b="1" dirty="0" err="1" smtClean="0"/>
              <a:t>HuntBar</a:t>
            </a:r>
            <a:r>
              <a:rPr lang="en-GB" sz="1400" dirty="0" smtClean="0"/>
              <a:t>, aka </a:t>
            </a:r>
            <a:r>
              <a:rPr lang="en-GB" sz="1400" b="1" dirty="0" err="1" smtClean="0"/>
              <a:t>WinTools</a:t>
            </a:r>
            <a:r>
              <a:rPr lang="en-GB" sz="1400" dirty="0" smtClean="0"/>
              <a:t>, was installed by an ActiveX drive-by download at affiliate Web sites, or by advertisements displayed by other spyware programs—an example of how spyware can install more spyware. These programs add toolbars to Internet Explorer, track browsing behaviour, redirect rival references, and display advertisements.</a:t>
            </a:r>
          </a:p>
          <a:p>
            <a:pPr marL="174625" lvl="0" indent="-174625">
              <a:spcAft>
                <a:spcPts val="600"/>
              </a:spcAft>
            </a:pPr>
            <a:r>
              <a:rPr lang="en-GB" sz="1400" b="1" dirty="0" smtClean="0"/>
              <a:t>MyWebSearch</a:t>
            </a:r>
            <a:r>
              <a:rPr lang="en-GB" sz="1400" dirty="0" smtClean="0"/>
              <a:t> has a plug-in that displays a search toolbar near the top of a browser window, and it spies to report user search-habits. MyWebSearch is notable for installing over 210 computer settings, such as over 210 MS Windows registry keys/values. Beyond the browser, it has settings to affect Outlook, email, HTML, XML, etc. </a:t>
            </a:r>
          </a:p>
          <a:p>
            <a:pPr marL="174625" lvl="0" indent="-174625">
              <a:spcAft>
                <a:spcPts val="600"/>
              </a:spcAft>
            </a:pPr>
            <a:r>
              <a:rPr lang="en-GB" sz="1400" b="1" dirty="0" err="1" smtClean="0"/>
              <a:t>Zango</a:t>
            </a:r>
            <a:r>
              <a:rPr lang="en-GB" sz="1400" dirty="0" smtClean="0"/>
              <a:t> (formerly </a:t>
            </a:r>
            <a:r>
              <a:rPr lang="en-GB" sz="1400" b="1" dirty="0" smtClean="0"/>
              <a:t>180 Solutions</a:t>
            </a:r>
            <a:r>
              <a:rPr lang="en-GB" sz="1400" dirty="0" smtClean="0"/>
              <a:t>) transmits detailed information to advertisers about the Web sites which users visit. It also alters HTTP requests for rival advertisements linked from a Web site, so that the advertisements make unearned profit for the 180 Solutions company. It opens pop-up ads that cover over the Web sites of competing companies.</a:t>
            </a:r>
          </a:p>
          <a:p>
            <a:pPr marL="174625" indent="-174625">
              <a:spcAft>
                <a:spcPts val="600"/>
              </a:spcAft>
            </a:pPr>
            <a:r>
              <a:rPr lang="en-GB" sz="1400" b="1" dirty="0" err="1" smtClean="0"/>
              <a:t>Zlob</a:t>
            </a:r>
            <a:r>
              <a:rPr lang="en-GB" sz="1400" b="1" dirty="0" smtClean="0"/>
              <a:t> trojan</a:t>
            </a:r>
            <a:r>
              <a:rPr lang="en-GB" sz="1400" dirty="0" smtClean="0"/>
              <a:t>, or just </a:t>
            </a:r>
            <a:r>
              <a:rPr lang="en-GB" sz="1400" b="1" dirty="0" err="1" smtClean="0"/>
              <a:t>Zlob</a:t>
            </a:r>
            <a:r>
              <a:rPr lang="en-GB" sz="1400" dirty="0" smtClean="0"/>
              <a:t>, downloads itself to a computer via an ActiveX codec and reports information back to the company. Some information can be the search-history, the Websites visited, and even keystrokes. More recently, </a:t>
            </a:r>
            <a:r>
              <a:rPr lang="en-GB" sz="1400" dirty="0" err="1" smtClean="0"/>
              <a:t>Zlob</a:t>
            </a:r>
            <a:r>
              <a:rPr lang="en-GB" sz="1400" dirty="0" smtClean="0"/>
              <a:t> has been known to hijack routers set to defaults.</a:t>
            </a:r>
          </a:p>
          <a:p>
            <a:pPr marL="174625" lvl="2" indent="-174625">
              <a:spcBef>
                <a:spcPts val="400"/>
              </a:spcBef>
              <a:spcAft>
                <a:spcPts val="600"/>
              </a:spcAft>
              <a:buClr>
                <a:schemeClr val="accent1"/>
              </a:buClr>
              <a:buSzPct val="68000"/>
              <a:buFont typeface="Wingdings 3"/>
              <a:buChar char=""/>
            </a:pPr>
            <a:r>
              <a:rPr lang="en-GB" sz="1400" b="1" dirty="0" smtClean="0"/>
              <a:t>P3.4 </a:t>
            </a:r>
            <a:r>
              <a:rPr lang="en-GB" sz="1400" b="1" dirty="0"/>
              <a:t>- Task </a:t>
            </a:r>
            <a:r>
              <a:rPr lang="en-GB" sz="1400" b="1" dirty="0" smtClean="0"/>
              <a:t>4 </a:t>
            </a:r>
            <a:r>
              <a:rPr lang="en-GB" sz="1400" b="1" dirty="0"/>
              <a:t>–</a:t>
            </a:r>
            <a:r>
              <a:rPr lang="en-GB" sz="1400" dirty="0"/>
              <a:t> Define and explain the potential risk to an organisation’s e-commerce system from </a:t>
            </a:r>
            <a:r>
              <a:rPr lang="en-GB" sz="1400" dirty="0" smtClean="0"/>
              <a:t>Spyware attack.</a:t>
            </a:r>
          </a:p>
        </p:txBody>
      </p:sp>
      <p:sp>
        <p:nvSpPr>
          <p:cNvPr id="3" name="Title 2"/>
          <p:cNvSpPr>
            <a:spLocks noGrp="1"/>
          </p:cNvSpPr>
          <p:nvPr>
            <p:ph type="title"/>
          </p:nvPr>
        </p:nvSpPr>
        <p:spPr>
          <a:xfrm>
            <a:off x="179512" y="188640"/>
            <a:ext cx="8712968" cy="710952"/>
          </a:xfrm>
        </p:spPr>
        <p:txBody>
          <a:bodyPr>
            <a:noAutofit/>
          </a:bodyPr>
          <a:lstStyle/>
          <a:p>
            <a:r>
              <a:rPr lang="en-GB" sz="2400" dirty="0" smtClean="0"/>
              <a:t>P3.4 </a:t>
            </a:r>
            <a:r>
              <a:rPr lang="en-GB" sz="2400" dirty="0"/>
              <a:t>- Potential risks to an organisation – Page Jacking</a:t>
            </a:r>
            <a:endParaRPr lang="en-GB" sz="3200" dirty="0"/>
          </a:p>
        </p:txBody>
      </p:sp>
    </p:spTree>
    <p:extLst>
      <p:ext uri="{BB962C8B-B14F-4D97-AF65-F5344CB8AC3E}">
        <p14:creationId xmlns:p14="http://schemas.microsoft.com/office/powerpoint/2010/main" val="11499132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dirty="0" smtClean="0"/>
              <a:t>P3.5 </a:t>
            </a:r>
            <a:r>
              <a:rPr lang="en-GB" sz="2400" dirty="0"/>
              <a:t>- Potential risks to an organisation – </a:t>
            </a:r>
            <a:r>
              <a:rPr lang="en-GB" sz="2400" dirty="0" smtClean="0"/>
              <a:t>Passwords</a:t>
            </a:r>
            <a:endParaRPr lang="en-GB" sz="2400" dirty="0"/>
          </a:p>
        </p:txBody>
      </p:sp>
      <p:sp>
        <p:nvSpPr>
          <p:cNvPr id="3" name="Content Placeholder 2"/>
          <p:cNvSpPr>
            <a:spLocks noGrp="1"/>
          </p:cNvSpPr>
          <p:nvPr>
            <p:ph idx="1"/>
          </p:nvPr>
        </p:nvSpPr>
        <p:spPr>
          <a:xfrm>
            <a:off x="251520" y="980728"/>
            <a:ext cx="8640960" cy="5544616"/>
          </a:xfrm>
        </p:spPr>
        <p:txBody>
          <a:bodyPr>
            <a:noAutofit/>
          </a:bodyPr>
          <a:lstStyle/>
          <a:p>
            <a:r>
              <a:rPr lang="en-GB" sz="1800" dirty="0"/>
              <a:t>Choosing a secure password is one of the easiest and least expensive ways to guard </a:t>
            </a:r>
            <a:r>
              <a:rPr lang="en-GB" sz="1800" dirty="0" smtClean="0"/>
              <a:t>against unauthorized </a:t>
            </a:r>
            <a:r>
              <a:rPr lang="en-GB" sz="1800" dirty="0"/>
              <a:t>access. Unfortunately, too many people prefer to use an easy-to-remember password.</a:t>
            </a:r>
          </a:p>
          <a:p>
            <a:r>
              <a:rPr lang="en-GB" sz="1800" dirty="0"/>
              <a:t>If your password is obvious to you, however, it may also be easy for a hacker to </a:t>
            </a:r>
            <a:r>
              <a:rPr lang="en-GB" sz="1800" dirty="0" smtClean="0"/>
              <a:t>figure out</a:t>
            </a:r>
            <a:r>
              <a:rPr lang="en-GB" sz="1800" dirty="0"/>
              <a:t>. The following guidelines for selecting passwords should be part of your </a:t>
            </a:r>
            <a:r>
              <a:rPr lang="en-GB" sz="1800" dirty="0" smtClean="0"/>
              <a:t>organisation’s security </a:t>
            </a:r>
            <a:r>
              <a:rPr lang="en-GB" sz="1800" dirty="0"/>
              <a:t>policy. It is especially important for network administrators to choose difficult </a:t>
            </a:r>
            <a:r>
              <a:rPr lang="en-GB" sz="1800" dirty="0" smtClean="0"/>
              <a:t>passwords, and </a:t>
            </a:r>
            <a:r>
              <a:rPr lang="en-GB" sz="1800" dirty="0"/>
              <a:t>also to keep passwords confidential and to change them frequently.</a:t>
            </a:r>
          </a:p>
          <a:p>
            <a:r>
              <a:rPr lang="en-GB" sz="1800" dirty="0"/>
              <a:t>Tips for making and keeping passwords secure include the following:</a:t>
            </a:r>
          </a:p>
          <a:p>
            <a:pPr marL="452438" lvl="1" indent="-246063"/>
            <a:r>
              <a:rPr lang="en-GB" sz="1800" dirty="0" smtClean="0"/>
              <a:t>Always </a:t>
            </a:r>
            <a:r>
              <a:rPr lang="en-GB" sz="1800" dirty="0"/>
              <a:t>change system default passwords after installing new programs or </a:t>
            </a:r>
            <a:r>
              <a:rPr lang="en-GB" sz="1800" dirty="0" smtClean="0"/>
              <a:t>equipment. For </a:t>
            </a:r>
            <a:r>
              <a:rPr lang="en-GB" sz="1800" dirty="0"/>
              <a:t>example, after installing a router, the default administrator’s password on </a:t>
            </a:r>
            <a:r>
              <a:rPr lang="en-GB" sz="1800" dirty="0" smtClean="0"/>
              <a:t>the router </a:t>
            </a:r>
            <a:r>
              <a:rPr lang="en-GB" sz="1800" dirty="0"/>
              <a:t>might be set by the manufacturer to be “1234” or the router’s model number.</a:t>
            </a:r>
          </a:p>
          <a:p>
            <a:pPr marL="452438" lvl="1" indent="-246063"/>
            <a:r>
              <a:rPr lang="en-GB" sz="1800" dirty="0" smtClean="0"/>
              <a:t>Do </a:t>
            </a:r>
            <a:r>
              <a:rPr lang="en-GB" sz="1800" dirty="0"/>
              <a:t>not use any word that might appear in a dictionary. Hackers can use programs that try a combination of your user ID and every word in a dictionary to gain access to the network. This is known as a dictionary attack, and it is typically the first technique a hacker uses when trying to guess a password (besides asking the user for her password</a:t>
            </a:r>
            <a:r>
              <a:rPr lang="en-GB" sz="1800" dirty="0" smtClean="0"/>
              <a:t>).</a:t>
            </a:r>
            <a:endParaRPr lang="en-GB" sz="1800" dirty="0"/>
          </a:p>
        </p:txBody>
      </p:sp>
    </p:spTree>
    <p:extLst>
      <p:ext uri="{BB962C8B-B14F-4D97-AF65-F5344CB8AC3E}">
        <p14:creationId xmlns:p14="http://schemas.microsoft.com/office/powerpoint/2010/main" val="28965434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977252932"/>
              </p:ext>
            </p:extLst>
          </p:nvPr>
        </p:nvGraphicFramePr>
        <p:xfrm>
          <a:off x="250825" y="764704"/>
          <a:ext cx="8713663" cy="5514920"/>
        </p:xfrm>
        <a:graphic>
          <a:graphicData uri="http://schemas.openxmlformats.org/drawingml/2006/table">
            <a:tbl>
              <a:tblPr firstRow="1" bandRow="1">
                <a:tableStyleId>{5C22544A-7EE6-4342-B048-85BDC9FD1C3A}</a:tableStyleId>
              </a:tblPr>
              <a:tblGrid>
                <a:gridCol w="360730"/>
                <a:gridCol w="1872213"/>
                <a:gridCol w="432048"/>
                <a:gridCol w="2088232"/>
                <a:gridCol w="2016224"/>
                <a:gridCol w="1944216"/>
              </a:tblGrid>
              <a:tr h="1031071">
                <a:tc gridSpan="2">
                  <a:txBody>
                    <a:bodyPr/>
                    <a:lstStyle/>
                    <a:p>
                      <a:r>
                        <a:rPr kumimoji="0" lang="en-GB" sz="1100" u="none" strike="noStrike" kern="1200" baseline="0" dirty="0" smtClean="0"/>
                        <a:t>Learning Outcome (LO) </a:t>
                      </a:r>
                    </a:p>
                    <a:p>
                      <a:r>
                        <a:rPr kumimoji="0" lang="en-GB" sz="1100" u="none" strike="noStrike" kern="1200" baseline="0" dirty="0" smtClean="0"/>
                        <a:t>The learner will:</a:t>
                      </a:r>
                      <a:endParaRPr kumimoji="0" lang="en-GB" sz="1100" b="0" i="0" u="none" strike="noStrike" kern="1200" baseline="0" dirty="0" smtClean="0">
                        <a:solidFill>
                          <a:schemeClr val="lt1"/>
                        </a:solidFill>
                        <a:latin typeface="+mn-lt"/>
                        <a:ea typeface="+mn-ea"/>
                        <a:cs typeface="+mn-cs"/>
                      </a:endParaRPr>
                    </a:p>
                  </a:txBody>
                  <a:tcPr/>
                </a:tc>
                <a:tc hMerge="1">
                  <a:txBody>
                    <a:bodyPr/>
                    <a:lstStyle/>
                    <a:p>
                      <a:endParaRPr lang="en-GB"/>
                    </a:p>
                  </a:txBody>
                  <a:tcPr/>
                </a:tc>
                <a:tc gridSpan="2">
                  <a:txBody>
                    <a:bodyPr/>
                    <a:lstStyle/>
                    <a:p>
                      <a:r>
                        <a:rPr kumimoji="0" lang="en-GB" sz="1100" u="none" strike="noStrike" kern="1200" baseline="0" dirty="0" smtClean="0"/>
                        <a:t>Pass </a:t>
                      </a:r>
                    </a:p>
                    <a:p>
                      <a:r>
                        <a:rPr kumimoji="0" lang="en-GB" sz="1100" u="none" strike="noStrike" kern="1200" baseline="0" dirty="0" smtClean="0"/>
                        <a:t>The assessment criteria are the pass requirements for this unit. </a:t>
                      </a:r>
                    </a:p>
                    <a:p>
                      <a:r>
                        <a:rPr kumimoji="0" lang="en-GB" sz="1100" u="none" strike="noStrike" kern="1200" baseline="0" dirty="0" smtClean="0"/>
                        <a:t>The learner can: </a:t>
                      </a:r>
                      <a:endParaRPr kumimoji="0" lang="en-GB" sz="1100" b="0" i="0" u="none" strike="noStrike" kern="1200" baseline="0" dirty="0" smtClean="0">
                        <a:solidFill>
                          <a:schemeClr val="lt1"/>
                        </a:solidFill>
                        <a:latin typeface="+mn-lt"/>
                        <a:ea typeface="+mn-ea"/>
                        <a:cs typeface="+mn-cs"/>
                      </a:endParaRPr>
                    </a:p>
                  </a:txBody>
                  <a:tcPr/>
                </a:tc>
                <a:tc hMerge="1">
                  <a:txBody>
                    <a:bodyPr/>
                    <a:lstStyle/>
                    <a:p>
                      <a:endParaRPr lang="en-GB"/>
                    </a:p>
                  </a:txBody>
                  <a:tcPr/>
                </a:tc>
                <a:tc>
                  <a:txBody>
                    <a:bodyPr/>
                    <a:lstStyle/>
                    <a:p>
                      <a:r>
                        <a:rPr kumimoji="0" lang="en-GB" sz="1100" u="none" strike="noStrike" kern="1200" baseline="0" dirty="0" smtClean="0"/>
                        <a:t>Merit </a:t>
                      </a:r>
                    </a:p>
                    <a:p>
                      <a:r>
                        <a:rPr kumimoji="0" lang="en-GB" sz="1100" u="none" strike="noStrike" kern="1200" baseline="0" dirty="0" smtClean="0"/>
                        <a:t>For merit the evidence must show that, in addition to the pass criteria, the learner is able to: </a:t>
                      </a:r>
                      <a:endParaRPr kumimoji="0" lang="en-GB" sz="1100" b="0" i="0" u="none" strike="noStrike" kern="1200" baseline="0" dirty="0" smtClean="0">
                        <a:solidFill>
                          <a:schemeClr val="lt1"/>
                        </a:solidFill>
                        <a:latin typeface="+mn-lt"/>
                        <a:ea typeface="+mn-ea"/>
                        <a:cs typeface="+mn-cs"/>
                      </a:endParaRPr>
                    </a:p>
                  </a:txBody>
                  <a:tcPr/>
                </a:tc>
                <a:tc>
                  <a:txBody>
                    <a:bodyPr/>
                    <a:lstStyle/>
                    <a:p>
                      <a:r>
                        <a:rPr kumimoji="0" lang="en-GB" sz="1100" u="none" strike="noStrike" kern="1200" baseline="0" dirty="0" smtClean="0"/>
                        <a:t>Distinction </a:t>
                      </a:r>
                    </a:p>
                    <a:p>
                      <a:r>
                        <a:rPr kumimoji="0" lang="en-GB" sz="1100" u="none" strike="noStrike" kern="1200" baseline="0" dirty="0" smtClean="0"/>
                        <a:t>For distinction the evidence must show that, in addition to the pass and merit criteria, the learner is able to: </a:t>
                      </a:r>
                      <a:endParaRPr kumimoji="0" lang="en-GB" sz="1100" b="0" i="0" u="none" strike="noStrike" kern="1200" baseline="0" dirty="0" smtClean="0">
                        <a:solidFill>
                          <a:schemeClr val="lt1"/>
                        </a:solidFill>
                        <a:latin typeface="+mn-lt"/>
                        <a:ea typeface="+mn-ea"/>
                        <a:cs typeface="+mn-cs"/>
                      </a:endParaRPr>
                    </a:p>
                  </a:txBody>
                  <a:tcPr/>
                </a:tc>
              </a:tr>
              <a:tr h="611480">
                <a:tc>
                  <a:txBody>
                    <a:bodyPr/>
                    <a:lstStyle/>
                    <a:p>
                      <a:r>
                        <a:rPr lang="en-GB" sz="1200" dirty="0" smtClean="0"/>
                        <a:t>1</a:t>
                      </a:r>
                      <a:endParaRPr lang="en-GB" sz="1200" dirty="0"/>
                    </a:p>
                  </a:txBody>
                  <a:tcPr/>
                </a:tc>
                <a:tc>
                  <a:txBody>
                    <a:bodyPr/>
                    <a:lstStyle/>
                    <a:p>
                      <a:r>
                        <a:rPr kumimoji="0" lang="en-GB" sz="1200" u="none" strike="noStrike" kern="1200" baseline="0" dirty="0" smtClean="0"/>
                        <a:t>Know the technologies required for an e-commerce system </a:t>
                      </a:r>
                      <a:endParaRPr kumimoji="0" lang="en-GB" sz="1200" b="0" i="0" u="none" strike="noStrike" kern="1200" baseline="0" dirty="0" smtClean="0">
                        <a:solidFill>
                          <a:schemeClr val="dk1"/>
                        </a:solidFill>
                        <a:latin typeface="+mn-lt"/>
                        <a:ea typeface="+mn-ea"/>
                        <a:cs typeface="+mn-cs"/>
                      </a:endParaRPr>
                    </a:p>
                  </a:txBody>
                  <a:tcPr/>
                </a:tc>
                <a:tc>
                  <a:txBody>
                    <a:bodyPr/>
                    <a:lstStyle/>
                    <a:p>
                      <a:r>
                        <a:rPr lang="en-GB" sz="1200" dirty="0" smtClean="0"/>
                        <a:t>P1</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Describe the technologies required for e-commerce </a:t>
                      </a:r>
                      <a:endParaRPr kumimoji="0" lang="en-GB" sz="1200" b="0" i="0" u="none" strike="noStrike" kern="1200" baseline="0" dirty="0" smtClean="0">
                        <a:solidFill>
                          <a:schemeClr val="dk1"/>
                        </a:solidFill>
                        <a:latin typeface="+mn-lt"/>
                        <a:ea typeface="+mn-ea"/>
                        <a:cs typeface="+mn-cs"/>
                      </a:endParaRPr>
                    </a:p>
                  </a:txBody>
                  <a:tcPr/>
                </a:tc>
                <a:tc>
                  <a:txBody>
                    <a:bodyPr/>
                    <a:lstStyle/>
                    <a:p>
                      <a:endParaRPr kumimoji="0" lang="en-GB" sz="1800" b="0" i="0" u="none" strike="noStrike" kern="1200" baseline="0" dirty="0" smtClean="0">
                        <a:solidFill>
                          <a:schemeClr val="dk1"/>
                        </a:solidFill>
                        <a:latin typeface="+mn-lt"/>
                        <a:ea typeface="+mn-ea"/>
                        <a:cs typeface="+mn-cs"/>
                      </a:endParaRPr>
                    </a:p>
                  </a:txBody>
                  <a:tcPr/>
                </a:tc>
                <a:tc>
                  <a:txBody>
                    <a:bodyPr/>
                    <a:lstStyle/>
                    <a:p>
                      <a:endParaRPr lang="en-GB" sz="1200" dirty="0"/>
                    </a:p>
                  </a:txBody>
                  <a:tcPr/>
                </a:tc>
              </a:tr>
              <a:tr h="835496">
                <a:tc>
                  <a:txBody>
                    <a:bodyPr/>
                    <a:lstStyle/>
                    <a:p>
                      <a:r>
                        <a:rPr lang="en-GB" sz="1200" dirty="0" smtClean="0"/>
                        <a:t>2</a:t>
                      </a:r>
                      <a:endParaRPr lang="en-GB" sz="1200" dirty="0"/>
                    </a:p>
                  </a:txBody>
                  <a:tcPr/>
                </a:tc>
                <a:tc>
                  <a:txBody>
                    <a:bodyPr/>
                    <a:lstStyle/>
                    <a:p>
                      <a:r>
                        <a:rPr kumimoji="0" lang="en-GB" sz="1200" u="none" strike="noStrike" kern="1200" baseline="0" dirty="0" smtClean="0"/>
                        <a:t>Understand the impact of e-commerce on organisations </a:t>
                      </a:r>
                      <a:endParaRPr kumimoji="0" lang="en-GB" sz="1200" b="0" i="0" u="none" strike="noStrike" kern="1200" baseline="0" dirty="0" smtClean="0">
                        <a:solidFill>
                          <a:schemeClr val="dk1"/>
                        </a:solidFill>
                        <a:latin typeface="+mn-lt"/>
                        <a:ea typeface="+mn-ea"/>
                        <a:cs typeface="+mn-cs"/>
                      </a:endParaRPr>
                    </a:p>
                  </a:txBody>
                  <a:tcPr/>
                </a:tc>
                <a:tc>
                  <a:txBody>
                    <a:bodyPr/>
                    <a:lstStyle/>
                    <a:p>
                      <a:r>
                        <a:rPr lang="en-GB" sz="1200" dirty="0" smtClean="0"/>
                        <a:t>P2</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Explain the impact of introducing an e-commerce system to an organisation </a:t>
                      </a:r>
                      <a:endParaRPr kumimoji="0" lang="en-GB" sz="1200" b="0" i="0" u="none" strike="noStrike" kern="1200" baseline="0" dirty="0" smtClean="0">
                        <a:solidFill>
                          <a:schemeClr val="dk1"/>
                        </a:solidFill>
                        <a:latin typeface="+mn-lt"/>
                        <a:ea typeface="+mn-ea"/>
                        <a:cs typeface="+mn-cs"/>
                      </a:endParaRPr>
                    </a:p>
                  </a:txBody>
                  <a:tcPr/>
                </a:tc>
                <a:tc>
                  <a:txBody>
                    <a:bodyPr/>
                    <a:lstStyle/>
                    <a:p>
                      <a:r>
                        <a:rPr kumimoji="0" lang="en-GB" sz="1200" u="none" strike="noStrike" kern="1200" baseline="0" dirty="0" smtClean="0"/>
                        <a:t>M1 - Describe how organisations promote their business using e-commerce </a:t>
                      </a:r>
                      <a:endParaRPr kumimoji="0" lang="en-GB" sz="1200" b="0" i="0" u="none" strike="noStrike" kern="1200" baseline="0" dirty="0">
                        <a:solidFill>
                          <a:schemeClr val="dk1"/>
                        </a:solidFill>
                        <a:latin typeface="+mn-lt"/>
                        <a:ea typeface="+mn-ea"/>
                        <a:cs typeface="+mn-cs"/>
                      </a:endParaRPr>
                    </a:p>
                  </a:txBody>
                  <a:tcPr/>
                </a:tc>
                <a:tc>
                  <a:txBody>
                    <a:bodyPr/>
                    <a:lstStyle/>
                    <a:p>
                      <a:endParaRPr kumimoji="0" lang="en-GB" sz="1200" b="0" i="0" u="none" strike="noStrike" kern="1200" baseline="0" dirty="0" smtClean="0">
                        <a:solidFill>
                          <a:schemeClr val="dk1"/>
                        </a:solidFill>
                        <a:latin typeface="+mn-lt"/>
                        <a:ea typeface="+mn-ea"/>
                        <a:cs typeface="+mn-cs"/>
                      </a:endParaRPr>
                    </a:p>
                  </a:txBody>
                  <a:tcPr/>
                </a:tc>
              </a:tr>
              <a:tr h="613316">
                <a:tc>
                  <a:txBody>
                    <a:bodyPr/>
                    <a:lstStyle/>
                    <a:p>
                      <a:r>
                        <a:rPr lang="en-GB" sz="1200" dirty="0" smtClean="0"/>
                        <a:t>3</a:t>
                      </a:r>
                      <a:endParaRPr lang="en-GB" sz="1200" dirty="0"/>
                    </a:p>
                  </a:txBody>
                  <a:tcPr>
                    <a:solidFill>
                      <a:srgbClr val="FFC000"/>
                    </a:solidFill>
                  </a:tcPr>
                </a:tc>
                <a:tc>
                  <a:txBody>
                    <a:bodyPr/>
                    <a:lstStyle/>
                    <a:p>
                      <a:r>
                        <a:rPr kumimoji="0" lang="en-GB" sz="1200" u="none" strike="noStrike" kern="1200" baseline="0" dirty="0" smtClean="0"/>
                        <a:t>Understand the effects of e-commerce on society </a:t>
                      </a:r>
                      <a:endParaRPr kumimoji="0" lang="en-GB" sz="1200" b="0" i="0" u="none" strike="noStrike" kern="1200" baseline="0" dirty="0" smtClean="0">
                        <a:solidFill>
                          <a:schemeClr val="dk1"/>
                        </a:solidFill>
                        <a:latin typeface="+mn-lt"/>
                        <a:ea typeface="+mn-ea"/>
                        <a:cs typeface="+mn-cs"/>
                      </a:endParaRPr>
                    </a:p>
                  </a:txBody>
                  <a:tcPr>
                    <a:solidFill>
                      <a:srgbClr val="FFC000"/>
                    </a:solidFill>
                  </a:tcPr>
                </a:tc>
                <a:tc>
                  <a:txBody>
                    <a:bodyPr/>
                    <a:lstStyle/>
                    <a:p>
                      <a:r>
                        <a:rPr lang="en-GB" sz="1200" dirty="0" smtClean="0"/>
                        <a:t>P3</a:t>
                      </a:r>
                      <a:endParaRPr lang="en-GB" sz="12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Explain the potential risks to an organisation of committing to an e-commerce system </a:t>
                      </a:r>
                      <a:endParaRPr kumimoji="0" lang="en-GB" sz="1200" b="0" i="0" u="none" strike="noStrike" kern="1200" baseline="0" dirty="0" smtClean="0">
                        <a:solidFill>
                          <a:schemeClr val="dk1"/>
                        </a:solidFill>
                        <a:latin typeface="+mn-lt"/>
                        <a:ea typeface="+mn-ea"/>
                        <a:cs typeface="+mn-cs"/>
                      </a:endParaRPr>
                    </a:p>
                  </a:txBody>
                  <a:tcPr>
                    <a:solidFill>
                      <a:srgbClr val="FFC000"/>
                    </a:solidFill>
                  </a:tcPr>
                </a:tc>
                <a:tc>
                  <a:txBody>
                    <a:bodyPr/>
                    <a:lstStyle/>
                    <a:p>
                      <a:r>
                        <a:rPr kumimoji="0" lang="en-GB" sz="1200" u="none" strike="noStrike" kern="1200" baseline="0" dirty="0" smtClean="0"/>
                        <a:t>M2 - Explain solutions for the potential risks of using e-commerce </a:t>
                      </a:r>
                      <a:endParaRPr kumimoji="0" lang="en-GB" sz="1200" b="0" i="0" u="none" strike="noStrike" kern="1200" baseline="0" dirty="0" smtClean="0">
                        <a:solidFill>
                          <a:schemeClr val="dk1"/>
                        </a:solidFill>
                        <a:latin typeface="+mn-lt"/>
                        <a:ea typeface="+mn-ea"/>
                        <a:cs typeface="+mn-cs"/>
                      </a:endParaRPr>
                    </a:p>
                  </a:txBody>
                  <a:tcPr>
                    <a:solidFill>
                      <a:srgbClr val="FFC000"/>
                    </a:solidFill>
                  </a:tcPr>
                </a:tc>
                <a:tc>
                  <a:txBody>
                    <a:bodyPr/>
                    <a:lstStyle/>
                    <a:p>
                      <a:endParaRPr lang="en-GB" sz="1200" dirty="0"/>
                    </a:p>
                  </a:txBody>
                  <a:tcPr>
                    <a:solidFill>
                      <a:srgbClr val="FFC000"/>
                    </a:solidFill>
                  </a:tcPr>
                </a:tc>
              </a:tr>
              <a:tr h="473184">
                <a:tc rowSpan="3">
                  <a:txBody>
                    <a:bodyPr/>
                    <a:lstStyle/>
                    <a:p>
                      <a:r>
                        <a:rPr lang="en-GB" sz="1200" dirty="0" smtClean="0"/>
                        <a:t>4</a:t>
                      </a:r>
                      <a:endParaRPr lang="en-GB" sz="1200" dirty="0"/>
                    </a:p>
                  </a:txBody>
                  <a:tcPr/>
                </a:tc>
                <a:tc rowSpan="3">
                  <a:txBody>
                    <a:bodyPr/>
                    <a:lstStyle/>
                    <a:p>
                      <a:r>
                        <a:rPr kumimoji="0" lang="en-GB" sz="1200" u="none" strike="noStrike" kern="1200" baseline="0" dirty="0" smtClean="0"/>
                        <a:t>Be able to plan e-commerce strategies </a:t>
                      </a:r>
                      <a:endParaRPr kumimoji="0" lang="en-GB" sz="1200" b="0" i="0" u="none" strike="noStrike" kern="1200" baseline="0" dirty="0" smtClean="0">
                        <a:solidFill>
                          <a:schemeClr val="dk1"/>
                        </a:solidFill>
                        <a:latin typeface="+mn-lt"/>
                        <a:ea typeface="+mn-ea"/>
                        <a:cs typeface="+mn-cs"/>
                      </a:endParaRPr>
                    </a:p>
                  </a:txBody>
                  <a:tcPr/>
                </a:tc>
                <a:tc>
                  <a:txBody>
                    <a:bodyPr/>
                    <a:lstStyle/>
                    <a:p>
                      <a:r>
                        <a:rPr lang="en-GB" sz="1200" dirty="0" smtClean="0"/>
                        <a:t>P4</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Review the regulations governing e-commerce </a:t>
                      </a:r>
                      <a:endParaRPr kumimoji="0" lang="en-GB" sz="1200" b="0" i="0" u="none" strike="noStrike" kern="1200" baseline="0" dirty="0" smtClean="0">
                        <a:solidFill>
                          <a:schemeClr val="dk1"/>
                        </a:solidFill>
                        <a:latin typeface="+mn-lt"/>
                        <a:ea typeface="+mn-ea"/>
                        <a:cs typeface="+mn-cs"/>
                      </a:endParaRPr>
                    </a:p>
                  </a:txBody>
                  <a:tcPr/>
                </a:tc>
                <a:tc>
                  <a:txBody>
                    <a:bodyPr/>
                    <a:lstStyle/>
                    <a:p>
                      <a:endParaRPr kumimoji="0" lang="en-GB" sz="1200" b="0" i="0" u="none" strike="noStrike" kern="1200" baseline="0" dirty="0" smtClean="0">
                        <a:solidFill>
                          <a:schemeClr val="dk1"/>
                        </a:solidFill>
                        <a:latin typeface="+mn-lt"/>
                        <a:ea typeface="+mn-ea"/>
                        <a:cs typeface="+mn-cs"/>
                      </a:endParaRPr>
                    </a:p>
                  </a:txBody>
                  <a:tcPr/>
                </a:tc>
                <a:tc>
                  <a:txBody>
                    <a:bodyPr/>
                    <a:lstStyle/>
                    <a:p>
                      <a:endParaRPr lang="en-GB" sz="1200" dirty="0"/>
                    </a:p>
                  </a:txBody>
                  <a:tcPr/>
                </a:tc>
              </a:tr>
              <a:tr h="555192">
                <a:tc vMerge="1">
                  <a:txBody>
                    <a:bodyPr/>
                    <a:lstStyle/>
                    <a:p>
                      <a:endParaRPr lang="en-GB"/>
                    </a:p>
                  </a:txBody>
                  <a:tcPr/>
                </a:tc>
                <a:tc vMerge="1">
                  <a:txBody>
                    <a:bodyPr/>
                    <a:lstStyle/>
                    <a:p>
                      <a:endParaRPr lang="en-GB"/>
                    </a:p>
                  </a:txBody>
                  <a:tcPr/>
                </a:tc>
                <a:tc>
                  <a:txBody>
                    <a:bodyPr/>
                    <a:lstStyle/>
                    <a:p>
                      <a:r>
                        <a:rPr lang="en-GB" sz="1200" dirty="0" smtClean="0"/>
                        <a:t>P5</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Examine the social implications of e-commerce on society </a:t>
                      </a:r>
                      <a:endParaRPr kumimoji="0" lang="en-GB" sz="1200" b="0" i="0" u="none" strike="noStrike" kern="1200" baseline="0" dirty="0" smtClean="0">
                        <a:solidFill>
                          <a:schemeClr val="dk1"/>
                        </a:solidFill>
                        <a:latin typeface="+mn-lt"/>
                        <a:ea typeface="+mn-ea"/>
                        <a:cs typeface="+mn-cs"/>
                      </a:endParaRPr>
                    </a:p>
                  </a:txBody>
                  <a:tcPr/>
                </a:tc>
                <a:tc>
                  <a:txBody>
                    <a:bodyPr/>
                    <a:lstStyle/>
                    <a:p>
                      <a:endParaRPr lang="en-GB" sz="1200" dirty="0"/>
                    </a:p>
                  </a:txBody>
                  <a:tcPr/>
                </a:tc>
                <a:tc>
                  <a:txBody>
                    <a:bodyPr/>
                    <a:lstStyle/>
                    <a:p>
                      <a:r>
                        <a:rPr kumimoji="0" lang="en-GB" sz="1200" u="none" strike="noStrike" kern="1200" baseline="0" dirty="0" smtClean="0"/>
                        <a:t>D1 - Compare the benefits and drawbacks of e-commerce to an</a:t>
                      </a:r>
                    </a:p>
                    <a:p>
                      <a:r>
                        <a:rPr kumimoji="0" lang="en-GB" sz="1200" u="none" strike="noStrike" kern="1200" baseline="0" dirty="0" smtClean="0"/>
                        <a:t>Organisation</a:t>
                      </a:r>
                      <a:endParaRPr kumimoji="0" lang="en-GB" sz="1200" b="0" i="0" u="none" strike="noStrike" kern="1200" baseline="0" dirty="0" smtClean="0">
                        <a:solidFill>
                          <a:schemeClr val="dk1"/>
                        </a:solidFill>
                        <a:latin typeface="+mn-lt"/>
                        <a:ea typeface="+mn-ea"/>
                        <a:cs typeface="+mn-cs"/>
                      </a:endParaRPr>
                    </a:p>
                  </a:txBody>
                  <a:tcPr/>
                </a:tc>
              </a:tr>
              <a:tr h="555192">
                <a:tc vMerge="1">
                  <a:txBody>
                    <a:bodyPr/>
                    <a:lstStyle/>
                    <a:p>
                      <a:endParaRPr lang="en-GB"/>
                    </a:p>
                  </a:txBody>
                  <a:tcPr/>
                </a:tc>
                <a:tc vMerge="1">
                  <a:txBody>
                    <a:bodyPr/>
                    <a:lstStyle/>
                    <a:p>
                      <a:endParaRPr lang="en-GB"/>
                    </a:p>
                  </a:txBody>
                  <a:tcPr/>
                </a:tc>
                <a:tc>
                  <a:txBody>
                    <a:bodyPr/>
                    <a:lstStyle/>
                    <a:p>
                      <a:r>
                        <a:rPr lang="en-GB" sz="1200" dirty="0" smtClean="0"/>
                        <a:t>P6</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Plan an e-commerce strategy </a:t>
                      </a:r>
                      <a:endParaRPr lang="en-GB" sz="1000" dirty="0" smtClean="0"/>
                    </a:p>
                  </a:txBody>
                  <a:tcPr/>
                </a:tc>
                <a:tc>
                  <a:txBody>
                    <a:bodyPr/>
                    <a:lstStyle/>
                    <a:p>
                      <a:r>
                        <a:rPr kumimoji="0" lang="en-GB" sz="1200" u="none" strike="noStrike" kern="1200" baseline="0" dirty="0" smtClean="0"/>
                        <a:t>M3 - Provide annotated planning documentation for your e-commerce strategy </a:t>
                      </a:r>
                      <a:endParaRPr kumimoji="0" lang="en-GB" sz="1200" b="0" i="0" u="none" strike="noStrike" kern="1200" baseline="0" dirty="0">
                        <a:solidFill>
                          <a:schemeClr val="dk1"/>
                        </a:solidFill>
                        <a:latin typeface="+mn-lt"/>
                        <a:ea typeface="+mn-ea"/>
                        <a:cs typeface="+mn-cs"/>
                      </a:endParaRPr>
                    </a:p>
                  </a:txBody>
                  <a:tcPr/>
                </a:tc>
                <a:tc>
                  <a:txBody>
                    <a:bodyPr/>
                    <a:lstStyle/>
                    <a:p>
                      <a:r>
                        <a:rPr lang="en-GB" sz="1200" dirty="0" smtClean="0"/>
                        <a:t>D2</a:t>
                      </a:r>
                      <a:r>
                        <a:rPr lang="en-GB" sz="1200" baseline="0" dirty="0" smtClean="0"/>
                        <a:t> - E</a:t>
                      </a:r>
                      <a:r>
                        <a:rPr lang="en-GB" sz="1200" dirty="0" smtClean="0"/>
                        <a:t>valuate your</a:t>
                      </a:r>
                    </a:p>
                    <a:p>
                      <a:r>
                        <a:rPr lang="en-GB" sz="1200" dirty="0" smtClean="0"/>
                        <a:t>e-commerce strategy</a:t>
                      </a:r>
                      <a:endParaRPr lang="en-GB" sz="1200" dirty="0"/>
                    </a:p>
                  </a:txBody>
                  <a:tcPr/>
                </a:tc>
              </a:tr>
            </a:tbl>
          </a:graphicData>
        </a:graphic>
      </p:graphicFrame>
      <p:sp>
        <p:nvSpPr>
          <p:cNvPr id="3" name="Title 2"/>
          <p:cNvSpPr>
            <a:spLocks noGrp="1"/>
          </p:cNvSpPr>
          <p:nvPr>
            <p:ph type="title"/>
          </p:nvPr>
        </p:nvSpPr>
        <p:spPr>
          <a:xfrm>
            <a:off x="230832" y="116632"/>
            <a:ext cx="8733656" cy="720080"/>
          </a:xfrm>
        </p:spPr>
        <p:txBody>
          <a:bodyPr/>
          <a:lstStyle/>
          <a:p>
            <a:r>
              <a:rPr lang="en-GB" dirty="0" smtClean="0"/>
              <a:t>LO3 -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dirty="0">
                <a:solidFill>
                  <a:srgbClr val="464646"/>
                </a:solidFill>
              </a:rPr>
              <a:t>P3.5 - Potential risks to an organisation – Passwords</a:t>
            </a:r>
            <a:endParaRPr lang="en-GB" sz="3200" dirty="0"/>
          </a:p>
        </p:txBody>
      </p:sp>
      <p:sp>
        <p:nvSpPr>
          <p:cNvPr id="3" name="Content Placeholder 2"/>
          <p:cNvSpPr>
            <a:spLocks noGrp="1"/>
          </p:cNvSpPr>
          <p:nvPr>
            <p:ph idx="1"/>
          </p:nvPr>
        </p:nvSpPr>
        <p:spPr>
          <a:xfrm>
            <a:off x="251520" y="980729"/>
            <a:ext cx="8712968" cy="5256584"/>
          </a:xfrm>
        </p:spPr>
        <p:txBody>
          <a:bodyPr>
            <a:noAutofit/>
          </a:bodyPr>
          <a:lstStyle/>
          <a:p>
            <a:pPr marL="265113" lvl="1" indent="-246063"/>
            <a:r>
              <a:rPr lang="en-GB" sz="1800" dirty="0" smtClean="0"/>
              <a:t>Do not use familiar information, such as your name, nickname, birth date, anniversary, pet’s name, child’s name, spouse’s name, user ID, phone number, address, or any other words or numbers that others might associate with you.</a:t>
            </a:r>
          </a:p>
          <a:p>
            <a:pPr marL="265113" lvl="1" indent="-246063"/>
            <a:r>
              <a:rPr lang="en-GB" sz="1800" dirty="0" smtClean="0"/>
              <a:t>Make </a:t>
            </a:r>
            <a:r>
              <a:rPr lang="en-GB" sz="1800" dirty="0"/>
              <a:t>the password longer than eight characters—the longer, the better. Some operating systems require a minimum password length (often, eight characters), and some might also restrict the password to a maximum length.</a:t>
            </a:r>
          </a:p>
          <a:p>
            <a:pPr marL="265113" lvl="1" indent="-246063"/>
            <a:r>
              <a:rPr lang="en-GB" sz="1800" dirty="0"/>
              <a:t>Choose a combination of letters and numbers; add special characters, such as exclamation marks or hyphens, if allowed. Also, if passwords are case sensitive, use a combination of uppercase and lowercase letters</a:t>
            </a:r>
            <a:r>
              <a:rPr lang="en-GB" sz="1800" dirty="0" smtClean="0"/>
              <a:t>.</a:t>
            </a:r>
          </a:p>
          <a:p>
            <a:pPr marL="265113" lvl="1" indent="-246063"/>
            <a:r>
              <a:rPr lang="en-GB" sz="1800" dirty="0"/>
              <a:t>Change your password at least every 60 days, or more frequently, if desired. If you are a network administrator, establish controls through the NOS to force users to change their passwords at least every 60 days. If you have access to sensitive data, change your password even more frequently</a:t>
            </a:r>
            <a:r>
              <a:rPr lang="en-GB" sz="1800" dirty="0" smtClean="0"/>
              <a:t>.</a:t>
            </a:r>
            <a:endParaRPr lang="en-GB" sz="1800" dirty="0"/>
          </a:p>
        </p:txBody>
      </p:sp>
    </p:spTree>
    <p:extLst>
      <p:ext uri="{BB962C8B-B14F-4D97-AF65-F5344CB8AC3E}">
        <p14:creationId xmlns:p14="http://schemas.microsoft.com/office/powerpoint/2010/main" val="5493548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16632"/>
            <a:ext cx="8733656" cy="720080"/>
          </a:xfrm>
        </p:spPr>
        <p:txBody>
          <a:bodyPr>
            <a:noAutofit/>
          </a:bodyPr>
          <a:lstStyle/>
          <a:p>
            <a:r>
              <a:rPr lang="en-GB" sz="2400" dirty="0">
                <a:solidFill>
                  <a:srgbClr val="464646"/>
                </a:solidFill>
              </a:rPr>
              <a:t>P3.5 - Potential risks to an organisation – Passwords</a:t>
            </a:r>
            <a:endParaRPr lang="en-GB" sz="3200" dirty="0"/>
          </a:p>
        </p:txBody>
      </p:sp>
      <p:sp>
        <p:nvSpPr>
          <p:cNvPr id="3" name="Content Placeholder 2"/>
          <p:cNvSpPr>
            <a:spLocks noGrp="1"/>
          </p:cNvSpPr>
          <p:nvPr>
            <p:ph idx="1"/>
          </p:nvPr>
        </p:nvSpPr>
        <p:spPr>
          <a:xfrm>
            <a:off x="251520" y="836712"/>
            <a:ext cx="8640960" cy="5688632"/>
          </a:xfrm>
        </p:spPr>
        <p:txBody>
          <a:bodyPr>
            <a:noAutofit/>
          </a:bodyPr>
          <a:lstStyle/>
          <a:p>
            <a:pPr marL="452438" lvl="1" indent="-246063"/>
            <a:r>
              <a:rPr lang="en-GB" sz="1800" dirty="0" smtClean="0"/>
              <a:t>Do </a:t>
            </a:r>
            <a:r>
              <a:rPr lang="en-GB" sz="1800" dirty="0"/>
              <a:t>not write down your password or share it with others</a:t>
            </a:r>
            <a:r>
              <a:rPr lang="en-GB" sz="1800" dirty="0" smtClean="0"/>
              <a:t>. </a:t>
            </a:r>
          </a:p>
          <a:p>
            <a:pPr marL="452438" lvl="1" indent="-246063"/>
            <a:r>
              <a:rPr lang="en-GB" sz="1800" dirty="0" smtClean="0"/>
              <a:t>Do </a:t>
            </a:r>
            <a:r>
              <a:rPr lang="en-GB" sz="1800" dirty="0"/>
              <a:t>not reuse passwords after they have expired.</a:t>
            </a:r>
          </a:p>
          <a:p>
            <a:pPr marL="452438" lvl="1" indent="-246063"/>
            <a:r>
              <a:rPr lang="en-GB" sz="1800" dirty="0" smtClean="0"/>
              <a:t> </a:t>
            </a:r>
            <a:r>
              <a:rPr lang="en-GB" sz="1800" dirty="0"/>
              <a:t>Use different passwords for different applications. For example, choose separate </a:t>
            </a:r>
            <a:r>
              <a:rPr lang="en-GB" sz="1800" dirty="0" smtClean="0"/>
              <a:t>passwords for </a:t>
            </a:r>
            <a:r>
              <a:rPr lang="en-GB" sz="1800" dirty="0"/>
              <a:t>your e-mail program, online banking, remote access connection, </a:t>
            </a:r>
            <a:r>
              <a:rPr lang="en-GB" sz="1800" dirty="0" smtClean="0"/>
              <a:t>dial-up connection</a:t>
            </a:r>
            <a:r>
              <a:rPr lang="en-GB" sz="1800" dirty="0"/>
              <a:t>, and so on. That way, if someone learns one of your passwords she </a:t>
            </a:r>
            <a:r>
              <a:rPr lang="en-GB" sz="1800" dirty="0" smtClean="0"/>
              <a:t>won’t necessarily </a:t>
            </a:r>
            <a:r>
              <a:rPr lang="en-GB" sz="1800" dirty="0"/>
              <a:t>be able to access all of your secured accounts.</a:t>
            </a:r>
          </a:p>
          <a:p>
            <a:r>
              <a:rPr lang="en-GB" sz="1800" dirty="0"/>
              <a:t>Password guidelines should be clearly communicated to everyone in your </a:t>
            </a:r>
            <a:r>
              <a:rPr lang="en-GB" sz="1800" dirty="0" smtClean="0"/>
              <a:t>organization through </a:t>
            </a:r>
            <a:r>
              <a:rPr lang="en-GB" sz="1800" dirty="0"/>
              <a:t>your security policy. Although users might grumble about choosing a </a:t>
            </a:r>
            <a:r>
              <a:rPr lang="en-GB" sz="1800" dirty="0" smtClean="0"/>
              <a:t>combination of </a:t>
            </a:r>
            <a:r>
              <a:rPr lang="en-GB" sz="1800" dirty="0"/>
              <a:t>letters and numbers and changing their passwords frequently, you can assure them </a:t>
            </a:r>
            <a:r>
              <a:rPr lang="en-GB" sz="1800" dirty="0" smtClean="0"/>
              <a:t>that the </a:t>
            </a:r>
            <a:r>
              <a:rPr lang="en-GB" sz="1800" dirty="0"/>
              <a:t>company’s financial and personnel data is safer as a result. No matter how much </a:t>
            </a:r>
            <a:r>
              <a:rPr lang="en-GB" sz="1800" dirty="0" smtClean="0"/>
              <a:t>your colleagues </a:t>
            </a:r>
            <a:r>
              <a:rPr lang="en-GB" sz="1800" dirty="0"/>
              <a:t>protest, do not back down from your password requirements. Many </a:t>
            </a:r>
            <a:r>
              <a:rPr lang="en-GB" sz="1800" dirty="0" smtClean="0"/>
              <a:t>companies mistakenly </a:t>
            </a:r>
            <a:r>
              <a:rPr lang="en-GB" sz="1800" dirty="0"/>
              <a:t>require employees only to use a password, and don’t help them choose a </a:t>
            </a:r>
            <a:r>
              <a:rPr lang="en-GB" sz="1800" dirty="0" smtClean="0"/>
              <a:t>good one</a:t>
            </a:r>
            <a:r>
              <a:rPr lang="en-GB" sz="1800" dirty="0"/>
              <a:t>. This oversight increases the risk of security breaches</a:t>
            </a:r>
            <a:r>
              <a:rPr lang="en-GB" sz="1800" dirty="0" smtClean="0"/>
              <a:t>.</a:t>
            </a:r>
          </a:p>
          <a:p>
            <a:pPr marL="0" lvl="2" indent="17463">
              <a:buNone/>
            </a:pPr>
            <a:r>
              <a:rPr lang="en-GB" sz="1800" b="1" dirty="0" smtClean="0"/>
              <a:t>P3.5 </a:t>
            </a:r>
            <a:r>
              <a:rPr lang="en-GB" sz="1800" b="1" dirty="0"/>
              <a:t>- Task </a:t>
            </a:r>
            <a:r>
              <a:rPr lang="en-GB" sz="1800" b="1" dirty="0" smtClean="0"/>
              <a:t>5 </a:t>
            </a:r>
            <a:r>
              <a:rPr lang="en-GB" sz="1800" b="1" dirty="0"/>
              <a:t>–</a:t>
            </a:r>
            <a:r>
              <a:rPr lang="en-GB" sz="1800" dirty="0"/>
              <a:t> Define and explain the potential risk to an organisation’s e-commerce system from </a:t>
            </a:r>
            <a:r>
              <a:rPr lang="en-GB" sz="1800" dirty="0" smtClean="0"/>
              <a:t>losing or inadequate use of Passwords.</a:t>
            </a:r>
            <a:endParaRPr lang="en-GB" sz="1800" dirty="0"/>
          </a:p>
        </p:txBody>
      </p:sp>
    </p:spTree>
    <p:extLst>
      <p:ext uri="{BB962C8B-B14F-4D97-AF65-F5344CB8AC3E}">
        <p14:creationId xmlns:p14="http://schemas.microsoft.com/office/powerpoint/2010/main" val="40627251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16632"/>
            <a:ext cx="8733656" cy="648072"/>
          </a:xfrm>
        </p:spPr>
        <p:txBody>
          <a:bodyPr>
            <a:noAutofit/>
          </a:bodyPr>
          <a:lstStyle/>
          <a:p>
            <a:r>
              <a:rPr lang="en-GB" sz="2400" dirty="0" smtClean="0">
                <a:solidFill>
                  <a:srgbClr val="464646"/>
                </a:solidFill>
              </a:rPr>
              <a:t>P3.6 </a:t>
            </a:r>
            <a:r>
              <a:rPr lang="en-GB" sz="2400" dirty="0">
                <a:solidFill>
                  <a:srgbClr val="464646"/>
                </a:solidFill>
              </a:rPr>
              <a:t>- Potential risks to an organisation – </a:t>
            </a:r>
            <a:r>
              <a:rPr lang="en-GB" sz="2400" dirty="0" smtClean="0">
                <a:solidFill>
                  <a:srgbClr val="464646"/>
                </a:solidFill>
              </a:rPr>
              <a:t>Transactions</a:t>
            </a:r>
            <a:endParaRPr lang="en-GB" sz="3200" dirty="0"/>
          </a:p>
        </p:txBody>
      </p:sp>
      <p:sp>
        <p:nvSpPr>
          <p:cNvPr id="3" name="Content Placeholder 2"/>
          <p:cNvSpPr>
            <a:spLocks noGrp="1"/>
          </p:cNvSpPr>
          <p:nvPr>
            <p:ph idx="1"/>
          </p:nvPr>
        </p:nvSpPr>
        <p:spPr>
          <a:xfrm>
            <a:off x="179512" y="692696"/>
            <a:ext cx="8784976" cy="5688632"/>
          </a:xfrm>
        </p:spPr>
        <p:txBody>
          <a:bodyPr>
            <a:noAutofit/>
          </a:bodyPr>
          <a:lstStyle/>
          <a:p>
            <a:pPr marL="0" lvl="2" indent="17463">
              <a:buNone/>
            </a:pPr>
            <a:r>
              <a:rPr lang="en-GB" sz="2000" b="1" dirty="0"/>
              <a:t>Returns</a:t>
            </a:r>
            <a:r>
              <a:rPr lang="en-GB" sz="2000" dirty="0"/>
              <a:t> </a:t>
            </a:r>
            <a:r>
              <a:rPr lang="en-GB" sz="2000" dirty="0" smtClean="0"/>
              <a:t>– All purchases on the Internet except food have a cooling off period under the Distance Sale Regulation. This will apply if:</a:t>
            </a:r>
          </a:p>
          <a:p>
            <a:r>
              <a:rPr lang="en-GB" sz="2000" dirty="0" smtClean="0"/>
              <a:t>you </a:t>
            </a:r>
            <a:r>
              <a:rPr lang="en-GB" sz="2000" dirty="0"/>
              <a:t>bought certain goods and services which the law says aren't covered by a cooling-off period</a:t>
            </a:r>
          </a:p>
          <a:p>
            <a:r>
              <a:rPr lang="en-GB" sz="2000" dirty="0"/>
              <a:t>you're a business buyer</a:t>
            </a:r>
          </a:p>
          <a:p>
            <a:r>
              <a:rPr lang="en-GB" sz="2000" dirty="0"/>
              <a:t>you bid for something in an online auction</a:t>
            </a:r>
          </a:p>
          <a:p>
            <a:r>
              <a:rPr lang="en-GB" sz="2000" dirty="0"/>
              <a:t>you bought from a private individual</a:t>
            </a:r>
          </a:p>
          <a:p>
            <a:r>
              <a:rPr lang="en-GB" sz="2000" dirty="0"/>
              <a:t>you agreed for a service, such as broadband, to start straight away. This depends on when the trader gives you certain information.</a:t>
            </a:r>
          </a:p>
          <a:p>
            <a:pPr marL="0" lvl="2" indent="17463">
              <a:buNone/>
            </a:pPr>
            <a:r>
              <a:rPr lang="en-GB" sz="2000" dirty="0" smtClean="0"/>
              <a:t>It is not uncommon for users in shop to buy things for an occasion and then return them after use for a full refund. On the internet this is more difficult to police and more difficult to confront. In a high street shop they can check it there and then.</a:t>
            </a:r>
          </a:p>
          <a:p>
            <a:pPr marL="0" lvl="2" indent="17463">
              <a:buNone/>
            </a:pPr>
            <a:r>
              <a:rPr lang="en-GB" sz="2000" dirty="0" smtClean="0"/>
              <a:t>The 7 day cooling off period needs to take into consideration the time it takes to post and return, in theory from the moment the user declares that they are returning it then the period comes to an end.</a:t>
            </a:r>
            <a:endParaRPr lang="en-GB" sz="2000" dirty="0"/>
          </a:p>
        </p:txBody>
      </p:sp>
    </p:spTree>
    <p:extLst>
      <p:ext uri="{BB962C8B-B14F-4D97-AF65-F5344CB8AC3E}">
        <p14:creationId xmlns:p14="http://schemas.microsoft.com/office/powerpoint/2010/main" val="18584711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16632"/>
            <a:ext cx="8733656" cy="720080"/>
          </a:xfrm>
        </p:spPr>
        <p:txBody>
          <a:bodyPr>
            <a:noAutofit/>
          </a:bodyPr>
          <a:lstStyle/>
          <a:p>
            <a:r>
              <a:rPr lang="en-GB" sz="2400" dirty="0" smtClean="0">
                <a:solidFill>
                  <a:srgbClr val="464646"/>
                </a:solidFill>
              </a:rPr>
              <a:t>P3.6 </a:t>
            </a:r>
            <a:r>
              <a:rPr lang="en-GB" sz="2400" dirty="0">
                <a:solidFill>
                  <a:srgbClr val="464646"/>
                </a:solidFill>
              </a:rPr>
              <a:t>- Potential risks to an organisation – </a:t>
            </a:r>
            <a:r>
              <a:rPr lang="en-GB" sz="2400" dirty="0" smtClean="0">
                <a:solidFill>
                  <a:srgbClr val="464646"/>
                </a:solidFill>
              </a:rPr>
              <a:t>Transactions</a:t>
            </a:r>
            <a:endParaRPr lang="en-GB" sz="3200" dirty="0"/>
          </a:p>
        </p:txBody>
      </p:sp>
      <p:sp>
        <p:nvSpPr>
          <p:cNvPr id="3" name="Content Placeholder 2"/>
          <p:cNvSpPr>
            <a:spLocks noGrp="1"/>
          </p:cNvSpPr>
          <p:nvPr>
            <p:ph idx="1"/>
          </p:nvPr>
        </p:nvSpPr>
        <p:spPr>
          <a:xfrm>
            <a:off x="251520" y="836712"/>
            <a:ext cx="8640960" cy="5688632"/>
          </a:xfrm>
        </p:spPr>
        <p:txBody>
          <a:bodyPr>
            <a:noAutofit/>
          </a:bodyPr>
          <a:lstStyle/>
          <a:p>
            <a:pPr marL="109728" indent="0">
              <a:buNone/>
            </a:pPr>
            <a:r>
              <a:rPr lang="en-GB" sz="1600" dirty="0" smtClean="0"/>
              <a:t>If </a:t>
            </a:r>
            <a:r>
              <a:rPr lang="en-GB" sz="1600" dirty="0"/>
              <a:t>you bought any of the following goods or services, you will not have an automatic right to a cooling-off period: </a:t>
            </a:r>
          </a:p>
          <a:p>
            <a:r>
              <a:rPr lang="en-GB" sz="1600" dirty="0"/>
              <a:t>something personalised or made-to-order </a:t>
            </a:r>
          </a:p>
          <a:p>
            <a:r>
              <a:rPr lang="en-GB" sz="1600" dirty="0"/>
              <a:t>something perishable - for example, food or flowers</a:t>
            </a:r>
          </a:p>
          <a:p>
            <a:r>
              <a:rPr lang="en-GB" sz="1600" dirty="0"/>
              <a:t>newspapers or magazines</a:t>
            </a:r>
          </a:p>
          <a:p>
            <a:r>
              <a:rPr lang="en-GB" sz="1600" dirty="0"/>
              <a:t>a CD, DVD or computer software where the security seal has been broken </a:t>
            </a:r>
          </a:p>
          <a:p>
            <a:r>
              <a:rPr lang="en-GB" sz="1600" dirty="0"/>
              <a:t>something bought by bidding through an online auction </a:t>
            </a:r>
          </a:p>
          <a:p>
            <a:r>
              <a:rPr lang="en-GB" sz="1600" dirty="0"/>
              <a:t>something that’s price is dependent on changes in the financial market -for example, central heating oil</a:t>
            </a:r>
          </a:p>
          <a:p>
            <a:r>
              <a:rPr lang="en-GB" sz="1600" dirty="0"/>
              <a:t>a new service that starts immediately - for example, paying for access to a website</a:t>
            </a:r>
          </a:p>
          <a:p>
            <a:r>
              <a:rPr lang="en-GB" sz="1600" dirty="0"/>
              <a:t>accommodation, transport, catering and leisure services to be delivered on a specific date - for example, train tickets, hotel and restaurant bookings, taxis and theatre tickets </a:t>
            </a:r>
          </a:p>
          <a:p>
            <a:r>
              <a:rPr lang="en-GB" sz="1600" dirty="0"/>
              <a:t>gaming, betting or lottery services</a:t>
            </a:r>
          </a:p>
          <a:p>
            <a:r>
              <a:rPr lang="en-GB" sz="1600" dirty="0"/>
              <a:t>timeshare agreements </a:t>
            </a:r>
          </a:p>
          <a:p>
            <a:r>
              <a:rPr lang="en-GB" sz="1600" dirty="0"/>
              <a:t>something where the trader has informed you before finalising the contract in writing or email that you will not be allowed to cancel once the service has begun</a:t>
            </a:r>
            <a:r>
              <a:rPr lang="en-GB" sz="1600" dirty="0" smtClean="0"/>
              <a:t>.</a:t>
            </a:r>
            <a:endParaRPr lang="en-GB" sz="1600" dirty="0"/>
          </a:p>
        </p:txBody>
      </p:sp>
    </p:spTree>
    <p:extLst>
      <p:ext uri="{BB962C8B-B14F-4D97-AF65-F5344CB8AC3E}">
        <p14:creationId xmlns:p14="http://schemas.microsoft.com/office/powerpoint/2010/main" val="1724549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16632"/>
            <a:ext cx="8733656" cy="720080"/>
          </a:xfrm>
        </p:spPr>
        <p:txBody>
          <a:bodyPr>
            <a:noAutofit/>
          </a:bodyPr>
          <a:lstStyle/>
          <a:p>
            <a:r>
              <a:rPr lang="en-GB" sz="2400" dirty="0" smtClean="0">
                <a:solidFill>
                  <a:srgbClr val="464646"/>
                </a:solidFill>
              </a:rPr>
              <a:t>P3.6 </a:t>
            </a:r>
            <a:r>
              <a:rPr lang="en-GB" sz="2400" dirty="0">
                <a:solidFill>
                  <a:srgbClr val="464646"/>
                </a:solidFill>
              </a:rPr>
              <a:t>- Potential risks to an organisation – </a:t>
            </a:r>
            <a:r>
              <a:rPr lang="en-GB" sz="2400" dirty="0" smtClean="0">
                <a:solidFill>
                  <a:srgbClr val="464646"/>
                </a:solidFill>
              </a:rPr>
              <a:t>Transactions</a:t>
            </a:r>
            <a:endParaRPr lang="en-GB" sz="3200" dirty="0"/>
          </a:p>
        </p:txBody>
      </p:sp>
      <p:sp>
        <p:nvSpPr>
          <p:cNvPr id="3" name="Content Placeholder 2"/>
          <p:cNvSpPr>
            <a:spLocks noGrp="1"/>
          </p:cNvSpPr>
          <p:nvPr>
            <p:ph idx="1"/>
          </p:nvPr>
        </p:nvSpPr>
        <p:spPr>
          <a:xfrm>
            <a:off x="251520" y="836712"/>
            <a:ext cx="6552728" cy="5616624"/>
          </a:xfrm>
        </p:spPr>
        <p:txBody>
          <a:bodyPr>
            <a:noAutofit/>
          </a:bodyPr>
          <a:lstStyle/>
          <a:p>
            <a:pPr marL="0" lvl="2" indent="17463">
              <a:buNone/>
            </a:pPr>
            <a:r>
              <a:rPr lang="en-GB" sz="1800" b="1" dirty="0" smtClean="0"/>
              <a:t>Payments</a:t>
            </a:r>
            <a:r>
              <a:rPr lang="en-GB" sz="1800" dirty="0" smtClean="0"/>
              <a:t> – People generally do not trust payment systems on line, the added security often adds to these problems rather than alleviated the issue. Having an amazon account, playing apps and accidently tapping for more fruit drop lives can rack up an automatic bill. Buy now in e-bay commits the user to buy but still has a back out clause.</a:t>
            </a:r>
          </a:p>
          <a:p>
            <a:pPr marL="0" lvl="2" indent="17463">
              <a:buNone/>
            </a:pPr>
            <a:r>
              <a:rPr lang="en-GB" sz="1800" dirty="0" smtClean="0"/>
              <a:t>There are thousands of cases on the internet of ch</a:t>
            </a:r>
            <a:r>
              <a:rPr lang="en-GB" sz="1800" dirty="0"/>
              <a:t>ildren running up </a:t>
            </a:r>
            <a:r>
              <a:rPr lang="en-GB" sz="1800" dirty="0" smtClean="0"/>
              <a:t>bills on their parents online accounts, of children accidently buying goods off e-bay.</a:t>
            </a:r>
          </a:p>
          <a:p>
            <a:pPr marL="0" lvl="2" indent="17463">
              <a:buNone/>
            </a:pPr>
            <a:r>
              <a:rPr lang="en-GB" sz="1800" dirty="0" smtClean="0"/>
              <a:t>Similarly keeping track of payments and how much money spent is easier on the high street because the payments are more personal</a:t>
            </a:r>
          </a:p>
          <a:p>
            <a:pPr marL="0" lvl="2" indent="17463">
              <a:buNone/>
            </a:pPr>
            <a:r>
              <a:rPr lang="en-GB" sz="1800" dirty="0" smtClean="0"/>
              <a:t>Click on the images on the right for examples.</a:t>
            </a:r>
          </a:p>
          <a:p>
            <a:pPr marL="0" lvl="2" indent="17463">
              <a:buNone/>
            </a:pPr>
            <a:r>
              <a:rPr lang="en-GB" sz="1800" b="1" dirty="0" smtClean="0"/>
              <a:t>P3.6 </a:t>
            </a:r>
            <a:r>
              <a:rPr lang="en-GB" sz="1800" b="1" dirty="0"/>
              <a:t>- Task </a:t>
            </a:r>
            <a:r>
              <a:rPr lang="en-GB" sz="1800" b="1" dirty="0" smtClean="0"/>
              <a:t>6 </a:t>
            </a:r>
            <a:r>
              <a:rPr lang="en-GB" sz="1800" b="1" dirty="0"/>
              <a:t>– </a:t>
            </a:r>
            <a:r>
              <a:rPr lang="en-GB" sz="1800" dirty="0"/>
              <a:t>Define and explain the potential risk to an organisation’s e-commerce system from P</a:t>
            </a:r>
            <a:r>
              <a:rPr lang="en-GB" sz="1800" dirty="0" smtClean="0"/>
              <a:t>ayments and Return issues.</a:t>
            </a:r>
            <a:endParaRPr lang="en-GB" sz="1800" dirty="0"/>
          </a:p>
        </p:txBody>
      </p:sp>
      <p:pic>
        <p:nvPicPr>
          <p:cNvPr id="1026" name="Picture 2" descr="eBay car ">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836712"/>
            <a:ext cx="1933575" cy="14478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ream trip: Casey meets Elmo in New York (Picture: SWNS)">
            <a:hlinkClick r:id="rId4"/>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948264" y="2492896"/>
            <a:ext cx="1933575" cy="1799713"/>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6" descr="data:image/jpeg;base64,/9j/4AAQSkZJRgABAQAAAQABAAD/2wCEAAkGBxAQEBQPDxQQDxQQFA8PDw8QFhUQEA0PFBQWFhQUFBUYHSggGBolHBQUITEhJSkrLi4uFx8zODMsNygtLisBCgoKDg0OGhAQGjAkIB0sLC8sLCwtLCwsKy4xLCwsLC0sLCwsLCwsLCwsNzUsLSwsLCwsLCwsLCwsLCwsLCwsLP/AABEIAMIBAwMBIgACEQEDEQH/xAAcAAABBAMBAAAAAAAAAAAAAAAAAQMEBQIGBwj/xABIEAACAQICBAYOBwgCAgMAAAABAgADEQQSBSExUQYTMkFhcQcWIiM0UnOBkZKxssHRQlNicqGi0jNDgqPC4fDxFYMkkxRjs//EABkBAQEBAQEBAAAAAAAAAAAAAAABAgMEBf/EACYRAQACAgEDBAMAAwAAAAAAAAABAgMREiExQQQTMmEiUcFxgdH/2gAMAwEAAhEDEQA/AOyQvCE0ovCEIBEixDAj12sJR6S0tSoqalV0povKdyFUecy10k1lM4H2VtIu+KShc5KaBwvMXcsCSN9lA853wjoi8PtHu2RKxqHclKs+rfqTZHTwvwn1jf8ArqfpnDMY+REorqDU6dWrbUar1BnUNvVVZQBvueeQco3CTY783C/C+Ox/gf5TDtvw3jN6j/KcEyjcIZRuEbHe+27DeM3qN8odt+G8Z/Ub5TgmUbhFyiNjvfbfhvGb1G+UO27DeM3qN8pwYATNQI2O7dtuG8Z/Ub5Re2zD+M3qNOGhbR5I2O29teH3t6rQ7acPvf1TOMoY+kbHYBwoob39UzNeE9Dew/hM5Ihj6S7HWBwlw/jN6rfKZjhXhl1szgb8jkem05UkkUahU3HnHMw3GNjtGhtPYfEHLSqKzDWUN1a2+zAE+aXaNOD0azUaoemSGptmQ84sdU7Vg8TmAO8A+mFWMUTFTMoCwiQgEIRYBCEIQCEIQohCEAiGLEMCu0pyTPO/ZJ8PPk6fvPPRGlOSZ547JXh58nT955JRQ49SWpgbTRwgHXxKCTDwXx2w0WG07V2Dbzxlh3/D32FcBcbxkp3neTo/D/V0+fmHPtliNpMuD9r+K+r/ADp+qHa/ivq/zJ853f8A4zD/AFVL1RA6Mw/1VL1RLwTbhHa/ivq/zJ+qL2v4r6v8yfOd1/47D/VUvVEwOj8P9VS9US8Dk4d/wGK+r/MnzjlLg5i2NlpFjtsGUm17b+kTtZwFD6ql6o+UQYOgNlOmOpRHtnJxo8G8YozGkwF7ZiVAvrFr36D6Ii6FxHifmT5zsr4WiRbInVlFoycFR+rp+qvyl9tObk1PQ2I8QesnzkhdDYjxPzL85044WlzU6fqiOpQpH92nqrHtJzhzJNEV/E/MvzjyaKr+L+ZfnOjnDU/ET1R8piaFPxE9UfKX2j3IaBS0VXJACXJIAAK3JOwbYuOwNXDtxdZDTa2bK22x55vRpoNip6omqcLT31dnI5vvGS2PUbWt9zpBxLd23XOw6MbuV+6vsnGcU3dt1zsei+Qv3V9kw2vaTR4GRqUkLCs4RBFgEWEIBCEIBCEIBCEIBEMWJArtJ8kzzx2SvDz5On7zz0PpTkmeeeyX4cfJp7zySimf9vh/u4H3ac7zxk4LU/bYf7mC91J2/OOmdMcd2LymCtrC6yW1KF1knqjmLRqVuMDLm1Lcaid1wdspquIanXpVk/dFiRrIZWFiPReO6a02+LNNAopKlRahGYuzldlzYWGsznfJMW1/HGckR0TjUEQNc23xjjDvjdSsBrJ3T06a2sBSBJUMhZbZ1vcoTszDmkdmI1atUq9F4Ohh8Q+JR7vUL8pgcodw7LsFxmGrdc9clcYCSRrG/fMU3MtW7H2fpEfXDDIHeoqA21m1tfNe+2QS3VGtI4Ba9NUaoqrmRiuZldXzWJ6ABJ6i1603SNyU4zbVuyZjsPxZAzXvf/PxkMt1zKsQAouSQMu0PqGyxF9X49EYZuudMU2tSJtGp11c76iZ0sMNxZp1KteqtBKQBZ31jX/n4zHCvhsRSerha61uKtnQo9J1vsur2I57G2u017TVIVqLUSxTM1OorbRnRri/RG9BIaTVHdkL1USkQlwpCm5Zr7WJ1yTM8tNREcV2zdU1Hhc3fk8n/UZtBbqmocL278nk/wCppcvxZxfJDxbd23X8J2jRfIXqX2TiWNbvjdfwnbtF8heoeyed6VxSkhZHpSQsKzEWYxRAyiQiwCESEBYQhAIQhAIGEDCK7SfJM889kvw7/rT3nnobSfJM889kzw7/AK0955JFJV/a0PuYP3VnZ+M6Zxev+1ofcwnsWdhz9U7YvLllnseY3136NYBHoMQL0L6qg+kCP6NoCqxDPkAF7gXJ1wcUczU1aoWXOBmAsSgJ2BrgG223OJrnTlNfMdZ+o+0itpjbHP1TF2uLX9EazdA/zqiobsFJAzEL1XNuczoxshB6PVT5TJRbm+EsRowEZg7lRclhl2DLc2vs7q+/UdUrMQmV2Ud1lNs2/wBszWaz2W0WjuyzdXticaRzgeYH2iMM9tpUdZ/v8JBxOl1puaZR2sFOZCoBzKDq1X54vetI3ZrFiyZbcccblYtUvz36gPhG2br8+r5SHhMeKwLAOtmy2PdE6gb8++OFuhvTb2ETVbRaNw55KWpaa2jUwVxrvq84zD8QRGXI1a01eKFU/ltHqVO9yyMQLZmReMyX8Y83pjmLwxUHKK3cjM16TKKa72vsHTMzkrFtT3brhvavKO3+YNpXvq+Bmp8MH78vk/6ml+X6W8wt8Jq3C2pequ39mNu3lNJl+LGL5GMc3fG6/hO66M5K9Q9k4HpBu+v1/ATvujeSvUPZPO9S3pR9YxSj6wpyEQRRAWEIQCEWEIIQhAIQhAIhixIVX6T5JnnvsmeHf9ae889CaT5Jnnvsm+Hf9S+88koocT+0oeTwvsE6wH6PSfgJyfFcuj5PDewTp2fpJ6tQnfB5cM09lpgcaKecO/FZ1AVl7kgg326zLKtp6gUazhmZGS6qQWJFueazt2DZrvMqjsTdmUW6Bf8ACW2Dd+SVzTFdJKtccknr1/IReNy2PcgAgm22wOvZIpqDnLH8PbBiD9A9bH5ztMOW1k+lcOTfOwa2W6mqtwLWzBdpGvb8ZEesrsSA7AnUNYFuo/KR8z2y3VRstqOqYh7C2YnoH+fCYpj4y3fJyhJueZAOs/6kCthabPnarTQkLmU59qm1tQ2FQLER0keKT1m0UVn1WsLWtsNrbOaMuKLxqWsHqL4bcqTqfoiU6VMkUagcElmyBrA7BrcdEyLfePWZi9Vjymva9tmq/VGXqDnP43mqUisahzy5JyWm1p3MpdPFBaVWn/44Z2oFTXuUQLnDsLIwLgP3OZSLm+u1pm+Jw6sXpmgoGFqYVRTZ6tWqzrQUFy1NSWHE2LFiCEWwBJlaKhBul777X/tEq1ajCzbL312GvzTM4922sZdV0Uv94/hNU4VN31ebvY2m/wBJpshbpUeearwqbvq8/ex7zSZviYfka0k3fn6/gJ6D0byR1D2TzvpNu/v1/AT0To7kjqHsnletbUpIWR6UkLKrMRYgiwCLEiwCEIQCEIQCEIQCJFhCK7SfJM8+dk7w0eSX3nnoTSfJM8+dk/w0eSX33kka/i+XR8lh50fOegdc5vjeVR8lQm/5/wDNpno9P5eb1HhZ6Poiq+Vi1ujVJGKw9FaRqU2L2fiiOYMGysDYX1GVmAxa03u1wCNoBJHoiY7GUDSNOiWuzq5BLnXmuT3XPz9M82fJmjNEViddPHR6MFMM4t21vr5O8Yd4HVq/vMCxOpczsdSoNrsdgHXIwcdJkjB1+Lq06hWyo9N23lVYE29E+hbcROngjv1ZLgMdzYSr6P7xGFRTldOKYcpG1FT0zcxwzwIABqN/63PsE0zS2MWviKlWmGKu11vq1AAXt5p4vS5M1rT7kdNPTnikR+LBn3sB1a5b6G4OtiqQqrVyAlwAULcliu3ONeo6rbpQ5iPEXr1mW2guFlPC0uKqU6lQg1DnRUIYM7NtLA2GbZbfPVlm0R0csVazP5MNMaMbDVRSNqpKLUzWyZQWYWIzHxd8r2e20016u6Me01pdcZXFVaVRVWmlMB7JrDOTqBOruhz75D4wjYKaea5lpMzXql4iLdErCotQ2apbXbMzLTVenujr6hri1sLTVbgq512s19gJ16ujfz3jeBxyoxLuQNetUJ2jZa2y4Ee0lpGm6lUqNUHMvFlLkgre9rbp48lsvudN63D1Y64fb699f9V5Y/8A1j8ZqvCpu+jXfvY95pshP3R1zVuFB76Nn7Pm62nozfFww/I1pU9/f73wE9G6O5I6hPN+lj3+p974CekNH7B1Ced6lvSj6xilH1hWYixBFgEWESAsIQgEBEiwCEIQCJFiGEQNJckzz52T/DR5Jffeeg9Jckzz72UPDR5Ie+8kjXMbyqPkqE3rMZouO20fI0fjN0J3mejB5efP4PZyDfMQRstqImbYh2Fi1RxuYkg677JI0Fh6VWoUqXGoka7bNZJ6ABLnTGhsNSos6s/JuO6Gq+y43X1b9YnbcfpmuG813HZr2ZhtIXo542WU+M/4CNBl5lzdJjtNjcZiEUkBiNRAvrlcdHRVq5cgORbEZSxtbdaMlhzuW6F2TbafBrCsoY8aSbfSJW52Am22aniyquwpkBQe5J1taNabtEwQEcy+dpkMTUUWFRkG3KhIA8wkctfbc9eoSyoYeklIPWPdVWC0qaHWVy3LnovYbN045s9MVd2axYrX3x8IVSqza3apUtsLsTb0zHMOgfiY/pGlTUrkJa47q51Btw37dv8Aswwx/wBapcWWuSkWr2liYPpWddaPVW+0oSl/QZjUxFRhZnqsDtVnYg7Nov0D0SZofBpVLcYeTb6VgBZiSTu1SVpPRlBaZemQbC/csTzE2IbWL2NjaJvWJ03FLTG1ESOj0TWeE574PJj2tNjLdXnN5rXCQ98H3OrnaTL8WsXyM6W8Iqfe+U9JaP2DqE82aW8If7/ynpPAbB1Ced6VtSkhZHpSQsKzEWYiZCAQhCARYQgEIkWAQhCEEQxYhhUHSXJM8+9lHwxfJD32noLSPJM8/dlHwxfJj32klGs47bS8jS9pm4Zh1zT8f+68jS9rTaw+6dsPlwzeFhozEinUDMpa4KhQM2bMLEW26wTLLS+mKVSmVVKq5tV2UAHWSFBAAAvr2cw3TXCd5N+iZNVJ2sbDYCSfbPRylqnqb0pxg7nO+0xuOcEi4uTu542G3DztMWYHaS3Vsk282m2ppiktu94kugA1I2QHmLLvuD1kTWXYZjlGUXNs3K845o2cS/jMOblEm269+mN5+n4kzU5LW7s1xxXseY7zJ2GxjKtNeIe6urmuFZmZOZVvqA59W2VRcf5tmXHvszMANlydUzynUx+3SvSYn9LbTmP40pZHphc3LGW5NtnolWW6Y21QnaWa28kgTEv1e0znjpFK8YbyWm9uUrDRuIp91TdarB8rK1K5ZGS5By/SGvZHqtZRTc1eNaqwyKzKaaKNoBzaydvylStRgbgsOlTlt54PWYizMSAbgElrHfYyTWJnaxeYjTLN0j+EfGa7wi/aDbyOfraXpfr9koNP8sfc+LSZfiY/kw0r4Q/3/lPSmA2DqE816V8Jf7/ynpTAbBOD0LWlJCyPSj6yqcEWYiZQCLEiwghCEKIQhAIRIsAgYQMIgaS5Jnn7speGL5P+tp6B0jyTPP8A2UvDF8n/AFtEjWMf+68jT9rTYy+/V0TW8f8AuvI0/eaXWcdZnTHPdyy+F5wfppVqikVVjUstMMSAWJ65d8LdHYbBU0zrSWrW4xFCuXIZbd0N4uw3TU9FvVWotellzUWDDMyjXt2E69kseFWNrY6qlWqlFDTBVVpuhWxa5Ny2+Zty5fTpHte3HTr133/19Ks1QdpLeyBqdQkQ1T1THPO+3m0l8bu1w4zeQOgSHx27+0Q1N58wk2ukzjd2rpMOM8/SdQkLjeodesw4zz9cbNJhqbyT0DZE4w82qROMhn3+iNmkrOOuLn6hInGebohnk2aSs8pNNm7/AMHxMsg8q9LG7fw/EzOSejdI6stKeEv5T5T0pgdgnmvSfhL+U+InpTA7BOLstqcfWMUo+sqsxFiRYBFiRYCQhCAsIQgEIQgEDCBgQNI8kzz/ANlPwtPJ/wBRnoDSPJM4B2VPC08mfeMSjVsfspeRT3nlianmldjtlLyKe88fzTVJYvB8vEzxpAzGygsdygsfQIr0Kii7JUUDaWVgB5yJvbGmWeJxnnjGaIWja6Pmp/oRM8T/AOPV5qdT1G+UZzWPPcfhJs0e4yGeNPWZuUSeSBc31KAqjzAAdQEVabEXCsRcC4BIudgvvjZo5nhnjTgqbMCpG0MCCPMZjmk2aSM8UPGqKM5sis522QFiB1COVcPVQZnp1EHjMjKPSRG10yDyDpA3P8Pzj+eRcYfZ85m09FrHVJ0l4S/lPiJ6UwOwTzXpHwl/Kf1T0pgtkzDa1px9YxSj6yqymQiCLAWEIQCEWJAIQkTF6RpU73ZSyjMaalTUtvyXvAlwlXozTQrkDi6tMsCy58tmUGxI131XF9WqWkAgYQgQdI8kzgHZU8LTyZ94z0BpAdyZwDsrD/y08m3vRKNTx2yl5FffeSMNh2qXy2FucyPjdlLyK/8A6VJZYPFU0UDMu87dsRKS2TgGr4es7EBsyBe41sO6vz2/wTcNN4h2o1bEMpRqQXaGzIRc9G30TQdE6fp0XzCoq3GU6rgi45iDLjGcLqJQqta+a4INNU5jzgHq5p6qZaxWIl5r0vynTVV4PVzz0/S36ZL0dwerpWp1O9tkqU3ygsS2VgbAZeiSU07RH0l/H5SRQ4SUVYMKgFiCCA1xY7Rqnni2peiYdYwqUWpqzVGDMqsw4xBlYi5GW173nIdPcHsRXxNWsDSAqMGsSwN8oBuMu8GbJU4c0HW7V0zXvbixb05bymrcJqLMTxo1m/JPynS+SJhzpWYnrCk7UcT41H1m/TNw0dwZqphSCw79RSnUIF1CgljbYC1zqYgkc1pStwiofW/g3yk3CcOAicUcQQq6kApLUsNeolrGc4mPLV62mPxlXcJdFVsRWzjIpACXcsLqoAGvWWOrWSbynPBysPpUfWb9MuMbwjpVWu9UMBqXuMm3b3Ki34yK2lqHjj0H5RaY30KRbj+Xdb8CKjYE1i5TvgpnMh5ITPe5IGrupaY3H1q2DxNN3esalMa3UIlIkXsthrA7k3mq4bS9ANc1So+llBJt1EWMlYzhJSamaa12IIsQyBb7NVxfVPmZsOWc3Ks9Nx/Pp9SmbFGCK666n+tdq6LqKC11NhcgE3PVqlViD7JenHUvHH4/KUuOy5jkNxbVbm6J9GZfO0kaQ8Jfyv8AVPSmBnmvHeFN5X+qelMFJCrWlH1jFKSFlVkIsQRYBFmBqAGx6PxNhM4CwiQgE1LQOCQ47FCsqu6tnp5xfuWYnMAegpr5ry0xmneLqtTZDlRgC9/o5L7tuawt03kDFaYou6V1pvdVYmoGCVVS6DLYE3HfNQbUTs23gXFPCXqobZFoB2Cg5r1Ktwde4C/nbolhNfoaYw9M1GRKrZmOeoCKmbKyoLEtci7rbrkzDacp1HCBXGZjTDHIVzAE6iGNxq2jVAtIQhAj4tbicC7MFLLi6XTTb8G/1PQhW80Xsj8CBpCmrUyKdWlc02IuCDbMrdBsOq0SOBYzWtI83FW84q1L/D0yNNz7QdIIDTqUqdRL3BSoFZDsJUlecAXBGuw2bZh2g4jdU9FP9cmkafCbf2hYjc/op/rh2hV/t+in+uNDUITb+0Kv9v0U/wBcO0Kv9v0U/wBcaGoQm39oVf7fop/ri9oVf7f8v9cmhqNRLdMxm4doVfc/8v8AXDtCr7n/AJf6o0NOhNy7Qa/2/wCX+qHaDW+3/L/VLoabCbl2gVvt/wAv9UXtArfb/l/qjQ0yIRfUNZOoDeZunaBW+3/L+cUcCMVTN6KBn+i9WooFM71RQbt0k6t0aGsYvusU1td6xA6TntPTGDWcl4IdjuoldK+LZDxbB0opdgzg3UuxA1A67Ddt39fwqWEsCdTjwjVMR4QpRGDjqevWdXQbezoj8ygUeNrF6isjhUNuNzK+aykFbDLr19I288njSdKwNyL2+i3Ps5ozjcM7VlqBnHF5cqjknMcrX82+8siL7dfPr164GNJwwDC9jrFwQfQdYizKEIIWhCFJC0IQCKIQgKJhUhCBXYhRuErKqjcIQhDLKNwmBURIQAAQsIQgJYQsIsIBlESwiwgFhAgQhAABFsIkIAQI4ijohCBNwyiT6cIQJCR0QhAyEIsIUkWEICQhCB//2Q==">
            <a:hlinkClick r:id="rId6"/>
          </p:cNvPr>
          <p:cNvSpPr>
            <a:spLocks noChangeAspect="1" noChangeArrowheads="1"/>
          </p:cNvSpPr>
          <p:nvPr/>
        </p:nvSpPr>
        <p:spPr bwMode="auto">
          <a:xfrm>
            <a:off x="28575" y="-1957388"/>
            <a:ext cx="5448300" cy="40862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AutoShape 8" descr="data:image/jpeg;base64,/9j/4AAQSkZJRgABAQAAAQABAAD/2wCEAAkGBxAQEBQPDxQQDxQQFA8PDw8QFhUQEA0PFBQWFhQUFBUYHSggGBolHBQUITEhJSkrLi4uFx8zODMsNygtLisBCgoKDg0OGhAQGjAkIB0sLC8sLCwtLCwsKy4xLCwsLC0sLCwsLCwsLCwsNzUsLSwsLCwsLCwsLCwsLCwsLCwsLP/AABEIAMIBAwMBIgACEQEDEQH/xAAcAAABBAMBAAAAAAAAAAAAAAAAAQMEBQIGBwj/xABIEAACAQICBAYOBwgCAgMAAAABAgADEQQSBSExUQYTMkFhcQcWIiM0UnOBkZKxssHRQlNicqGi0jNDgqPC4fDxFYMkkxRjs//EABkBAQEBAQEBAAAAAAAAAAAAAAABAgMEBf/EACYRAQACAgEDBAMAAwAAAAAAAAABAgMREiExQQQTMmEiUcFxgdH/2gAMAwEAAhEDEQA/AOyQvCE0ovCEIBEixDAj12sJR6S0tSoqalV0povKdyFUecy10k1lM4H2VtIu+KShc5KaBwvMXcsCSN9lA853wjoi8PtHu2RKxqHclKs+rfqTZHTwvwn1jf8ArqfpnDMY+REorqDU6dWrbUar1BnUNvVVZQBvueeQco3CTY783C/C+Ox/gf5TDtvw3jN6j/KcEyjcIZRuEbHe+27DeM3qN8odt+G8Z/Ub5TgmUbhFyiNjvfbfhvGb1G+UO27DeM3qN8pwYATNQI2O7dtuG8Z/Ub5Re2zD+M3qNOGhbR5I2O29teH3t6rQ7acPvf1TOMoY+kbHYBwoob39UzNeE9Dew/hM5Ihj6S7HWBwlw/jN6rfKZjhXhl1szgb8jkem05UkkUahU3HnHMw3GNjtGhtPYfEHLSqKzDWUN1a2+zAE+aXaNOD0azUaoemSGptmQ84sdU7Vg8TmAO8A+mFWMUTFTMoCwiQgEIRYBCEIQCEIQohCEAiGLEMCu0pyTPO/ZJ8PPk6fvPPRGlOSZ547JXh58nT955JRQ49SWpgbTRwgHXxKCTDwXx2w0WG07V2Dbzxlh3/D32FcBcbxkp3neTo/D/V0+fmHPtliNpMuD9r+K+r/ADp+qHa/ivq/zJ853f8A4zD/AFVL1RA6Mw/1VL1RLwTbhHa/ivq/zJ+qL2v4r6v8yfOd1/47D/VUvVEwOj8P9VS9US8Dk4d/wGK+r/MnzjlLg5i2NlpFjtsGUm17b+kTtZwFD6ql6o+UQYOgNlOmOpRHtnJxo8G8YozGkwF7ZiVAvrFr36D6Ii6FxHifmT5zsr4WiRbInVlFoycFR+rp+qvyl9tObk1PQ2I8QesnzkhdDYjxPzL85044WlzU6fqiOpQpH92nqrHtJzhzJNEV/E/MvzjyaKr+L+ZfnOjnDU/ET1R8piaFPxE9UfKX2j3IaBS0VXJACXJIAAK3JOwbYuOwNXDtxdZDTa2bK22x55vRpoNip6omqcLT31dnI5vvGS2PUbWt9zpBxLd23XOw6MbuV+6vsnGcU3dt1zsei+Qv3V9kw2vaTR4GRqUkLCs4RBFgEWEIBCEIBCEIBCEIBEMWJArtJ8kzzx2SvDz5On7zz0PpTkmeeeyX4cfJp7zySimf9vh/u4H3ac7zxk4LU/bYf7mC91J2/OOmdMcd2LymCtrC6yW1KF1knqjmLRqVuMDLm1Lcaid1wdspquIanXpVk/dFiRrIZWFiPReO6a02+LNNAopKlRahGYuzldlzYWGsznfJMW1/HGckR0TjUEQNc23xjjDvjdSsBrJ3T06a2sBSBJUMhZbZ1vcoTszDmkdmI1atUq9F4Ohh8Q+JR7vUL8pgcodw7LsFxmGrdc9clcYCSRrG/fMU3MtW7H2fpEfXDDIHeoqA21m1tfNe+2QS3VGtI4Ba9NUaoqrmRiuZldXzWJ6ABJ6i1603SNyU4zbVuyZjsPxZAzXvf/PxkMt1zKsQAouSQMu0PqGyxF9X49EYZuudMU2tSJtGp11c76iZ0sMNxZp1KteqtBKQBZ31jX/n4zHCvhsRSerha61uKtnQo9J1vsur2I57G2u017TVIVqLUSxTM1OorbRnRri/RG9BIaTVHdkL1USkQlwpCm5Zr7WJ1yTM8tNREcV2zdU1Hhc3fk8n/UZtBbqmocL278nk/wCppcvxZxfJDxbd23X8J2jRfIXqX2TiWNbvjdfwnbtF8heoeyed6VxSkhZHpSQsKzEWYxRAyiQiwCESEBYQhAIQhAIGEDCK7SfJM889kvw7/rT3nnobSfJM889kzw7/AK0955JFJV/a0PuYP3VnZ+M6Zxev+1ofcwnsWdhz9U7YvLllnseY3136NYBHoMQL0L6qg+kCP6NoCqxDPkAF7gXJ1wcUczU1aoWXOBmAsSgJ2BrgG223OJrnTlNfMdZ+o+0itpjbHP1TF2uLX9EazdA/zqiobsFJAzEL1XNuczoxshB6PVT5TJRbm+EsRowEZg7lRclhl2DLc2vs7q+/UdUrMQmV2Ud1lNs2/wBszWaz2W0WjuyzdXticaRzgeYH2iMM9tpUdZ/v8JBxOl1puaZR2sFOZCoBzKDq1X54vetI3ZrFiyZbcccblYtUvz36gPhG2br8+r5SHhMeKwLAOtmy2PdE6gb8++OFuhvTb2ETVbRaNw55KWpaa2jUwVxrvq84zD8QRGXI1a01eKFU/ltHqVO9yyMQLZmReMyX8Y83pjmLwxUHKK3cjM16TKKa72vsHTMzkrFtT3brhvavKO3+YNpXvq+Bmp8MH78vk/6ml+X6W8wt8Jq3C2pequ39mNu3lNJl+LGL5GMc3fG6/hO66M5K9Q9k4HpBu+v1/ATvujeSvUPZPO9S3pR9YxSj6wpyEQRRAWEIQCEWEIIQhAIQhAIhixIVX6T5JnnvsmeHf9ae889CaT5Jnnvsm+Hf9S+88koocT+0oeTwvsE6wH6PSfgJyfFcuj5PDewTp2fpJ6tQnfB5cM09lpgcaKecO/FZ1AVl7kgg326zLKtp6gUazhmZGS6qQWJFueazt2DZrvMqjsTdmUW6Bf8ACW2Dd+SVzTFdJKtccknr1/IReNy2PcgAgm22wOvZIpqDnLH8PbBiD9A9bH5ztMOW1k+lcOTfOwa2W6mqtwLWzBdpGvb8ZEesrsSA7AnUNYFuo/KR8z2y3VRstqOqYh7C2YnoH+fCYpj4y3fJyhJueZAOs/6kCthabPnarTQkLmU59qm1tQ2FQLER0keKT1m0UVn1WsLWtsNrbOaMuKLxqWsHqL4bcqTqfoiU6VMkUagcElmyBrA7BrcdEyLfePWZi9Vjymva9tmq/VGXqDnP43mqUisahzy5JyWm1p3MpdPFBaVWn/44Z2oFTXuUQLnDsLIwLgP3OZSLm+u1pm+Jw6sXpmgoGFqYVRTZ6tWqzrQUFy1NSWHE2LFiCEWwBJlaKhBul777X/tEq1ajCzbL312GvzTM4922sZdV0Uv94/hNU4VN31ebvY2m/wBJpshbpUeearwqbvq8/ex7zSZviYfka0k3fn6/gJ6D0byR1D2TzvpNu/v1/AT0To7kjqHsnletbUpIWR6UkLKrMRYgiwCLEiwCEIQCEIQCEIQCJFhCK7SfJM8+dk7w0eSX3nnoTSfJM8+dk/w0eSX33kka/i+XR8lh50fOegdc5vjeVR8lQm/5/wDNpno9P5eb1HhZ6Poiq+Vi1ujVJGKw9FaRqU2L2fiiOYMGysDYX1GVmAxa03u1wCNoBJHoiY7GUDSNOiWuzq5BLnXmuT3XPz9M82fJmjNEViddPHR6MFMM4t21vr5O8Yd4HVq/vMCxOpczsdSoNrsdgHXIwcdJkjB1+Lq06hWyo9N23lVYE29E+hbcROngjv1ZLgMdzYSr6P7xGFRTldOKYcpG1FT0zcxwzwIABqN/63PsE0zS2MWviKlWmGKu11vq1AAXt5p4vS5M1rT7kdNPTnikR+LBn3sB1a5b6G4OtiqQqrVyAlwAULcliu3ONeo6rbpQ5iPEXr1mW2guFlPC0uKqU6lQg1DnRUIYM7NtLA2GbZbfPVlm0R0csVazP5MNMaMbDVRSNqpKLUzWyZQWYWIzHxd8r2e20016u6Me01pdcZXFVaVRVWmlMB7JrDOTqBOruhz75D4wjYKaea5lpMzXql4iLdErCotQ2apbXbMzLTVenujr6hri1sLTVbgq512s19gJ16ujfz3jeBxyoxLuQNetUJ2jZa2y4Ee0lpGm6lUqNUHMvFlLkgre9rbp48lsvudN63D1Y64fb699f9V5Y/8A1j8ZqvCpu+jXfvY95pshP3R1zVuFB76Nn7Pm62nozfFww/I1pU9/f73wE9G6O5I6hPN+lj3+p974CekNH7B1Ced6lvSj6xilH1hWYixBFgEWESAsIQgEBEiwCEIQCJFiGEQNJckzz52T/DR5Jffeeg9Jckzz72UPDR5Ie+8kjXMbyqPkqE3rMZouO20fI0fjN0J3mejB5efP4PZyDfMQRstqImbYh2Fi1RxuYkg677JI0Fh6VWoUqXGoka7bNZJ6ABLnTGhsNSos6s/JuO6Gq+y43X1b9YnbcfpmuG813HZr2ZhtIXo542WU+M/4CNBl5lzdJjtNjcZiEUkBiNRAvrlcdHRVq5cgORbEZSxtbdaMlhzuW6F2TbafBrCsoY8aSbfSJW52Am22aniyquwpkBQe5J1taNabtEwQEcy+dpkMTUUWFRkG3KhIA8wkctfbc9eoSyoYeklIPWPdVWC0qaHWVy3LnovYbN045s9MVd2axYrX3x8IVSqza3apUtsLsTb0zHMOgfiY/pGlTUrkJa47q51Btw37dv8Aswwx/wBapcWWuSkWr2liYPpWddaPVW+0oSl/QZjUxFRhZnqsDtVnYg7Nov0D0SZofBpVLcYeTb6VgBZiSTu1SVpPRlBaZemQbC/csTzE2IbWL2NjaJvWJ03FLTG1ESOj0TWeE574PJj2tNjLdXnN5rXCQ98H3OrnaTL8WsXyM6W8Iqfe+U9JaP2DqE82aW8If7/ynpPAbB1Ced6VtSkhZHpSQsKzEWYiZCAQhCARYQgEIkWAQhCEEQxYhhUHSXJM8+9lHwxfJD32noLSPJM8/dlHwxfJj32klGs47bS8jS9pm4Zh1zT8f+68jS9rTaw+6dsPlwzeFhozEinUDMpa4KhQM2bMLEW26wTLLS+mKVSmVVKq5tV2UAHWSFBAAAvr2cw3TXCd5N+iZNVJ2sbDYCSfbPRylqnqb0pxg7nO+0xuOcEi4uTu542G3DztMWYHaS3Vsk282m2ppiktu94kugA1I2QHmLLvuD1kTWXYZjlGUXNs3K845o2cS/jMOblEm269+mN5+n4kzU5LW7s1xxXseY7zJ2GxjKtNeIe6urmuFZmZOZVvqA59W2VRcf5tmXHvszMANlydUzynUx+3SvSYn9LbTmP40pZHphc3LGW5NtnolWW6Y21QnaWa28kgTEv1e0znjpFK8YbyWm9uUrDRuIp91TdarB8rK1K5ZGS5By/SGvZHqtZRTc1eNaqwyKzKaaKNoBzaydvylStRgbgsOlTlt54PWYizMSAbgElrHfYyTWJnaxeYjTLN0j+EfGa7wi/aDbyOfraXpfr9koNP8sfc+LSZfiY/kw0r4Q/3/lPSmA2DqE816V8Jf7/ynpTAbBOD0LWlJCyPSj6yqcEWYiZQCLEiwghCEKIQhAIRIsAgYQMIgaS5Jnn7speGL5P+tp6B0jyTPP8A2UvDF8n/AFtEjWMf+68jT9rTYy+/V0TW8f8AuvI0/eaXWcdZnTHPdyy+F5wfppVqikVVjUstMMSAWJ65d8LdHYbBU0zrSWrW4xFCuXIZbd0N4uw3TU9FvVWotellzUWDDMyjXt2E69kseFWNrY6qlWqlFDTBVVpuhWxa5Ny2+Zty5fTpHte3HTr133/19Ks1QdpLeyBqdQkQ1T1THPO+3m0l8bu1w4zeQOgSHx27+0Q1N58wk2ukzjd2rpMOM8/SdQkLjeodesw4zz9cbNJhqbyT0DZE4w82qROMhn3+iNmkrOOuLn6hInGebohnk2aSs8pNNm7/AMHxMsg8q9LG7fw/EzOSejdI6stKeEv5T5T0pgdgnmvSfhL+U+InpTA7BOLstqcfWMUo+sqsxFiRYBFiRYCQhCAsIQgEIQgEDCBgQNI8kzz/ANlPwtPJ/wBRnoDSPJM4B2VPC08mfeMSjVsfspeRT3nlianmldjtlLyKe88fzTVJYvB8vEzxpAzGygsdygsfQIr0Kii7JUUDaWVgB5yJvbGmWeJxnnjGaIWja6Pmp/oRM8T/AOPV5qdT1G+UZzWPPcfhJs0e4yGeNPWZuUSeSBc31KAqjzAAdQEVabEXCsRcC4BIudgvvjZo5nhnjTgqbMCpG0MCCPMZjmk2aSM8UPGqKM5sis522QFiB1COVcPVQZnp1EHjMjKPSRG10yDyDpA3P8Pzj+eRcYfZ85m09FrHVJ0l4S/lPiJ6UwOwTzXpHwl/Kf1T0pgtkzDa1px9YxSj6yqymQiCLAWEIQCEWJAIQkTF6RpU73ZSyjMaalTUtvyXvAlwlXozTQrkDi6tMsCy58tmUGxI131XF9WqWkAgYQgQdI8kzgHZU8LTyZ94z0BpAdyZwDsrD/y08m3vRKNTx2yl5FffeSMNh2qXy2FucyPjdlLyK/8A6VJZYPFU0UDMu87dsRKS2TgGr4es7EBsyBe41sO6vz2/wTcNN4h2o1bEMpRqQXaGzIRc9G30TQdE6fp0XzCoq3GU6rgi45iDLjGcLqJQqta+a4INNU5jzgHq5p6qZaxWIl5r0vynTVV4PVzz0/S36ZL0dwerpWp1O9tkqU3ygsS2VgbAZeiSU07RH0l/H5SRQ4SUVYMKgFiCCA1xY7Rqnni2peiYdYwqUWpqzVGDMqsw4xBlYi5GW173nIdPcHsRXxNWsDSAqMGsSwN8oBuMu8GbJU4c0HW7V0zXvbixb05bymrcJqLMTxo1m/JPynS+SJhzpWYnrCk7UcT41H1m/TNw0dwZqphSCw79RSnUIF1CgljbYC1zqYgkc1pStwiofW/g3yk3CcOAicUcQQq6kApLUsNeolrGc4mPLV62mPxlXcJdFVsRWzjIpACXcsLqoAGvWWOrWSbynPBysPpUfWb9MuMbwjpVWu9UMBqXuMm3b3Ki34yK2lqHjj0H5RaY30KRbj+Xdb8CKjYE1i5TvgpnMh5ITPe5IGrupaY3H1q2DxNN3esalMa3UIlIkXsthrA7k3mq4bS9ANc1So+llBJt1EWMlYzhJSamaa12IIsQyBb7NVxfVPmZsOWc3Ks9Nx/Pp9SmbFGCK666n+tdq6LqKC11NhcgE3PVqlViD7JenHUvHH4/KUuOy5jkNxbVbm6J9GZfO0kaQ8Jfyv8AVPSmBnmvHeFN5X+qelMFJCrWlH1jFKSFlVkIsQRYBFmBqAGx6PxNhM4CwiQgE1LQOCQ47FCsqu6tnp5xfuWYnMAegpr5ry0xmneLqtTZDlRgC9/o5L7tuawt03kDFaYou6V1pvdVYmoGCVVS6DLYE3HfNQbUTs23gXFPCXqobZFoB2Cg5r1Ktwde4C/nbolhNfoaYw9M1GRKrZmOeoCKmbKyoLEtci7rbrkzDacp1HCBXGZjTDHIVzAE6iGNxq2jVAtIQhAj4tbicC7MFLLi6XTTb8G/1PQhW80Xsj8CBpCmrUyKdWlc02IuCDbMrdBsOq0SOBYzWtI83FW84q1L/D0yNNz7QdIIDTqUqdRL3BSoFZDsJUlecAXBGuw2bZh2g4jdU9FP9cmkafCbf2hYjc/op/rh2hV/t+in+uNDUITb+0Kv9v0U/wBcO0Kv9v0U/wBcaGoQm39oVf7fop/ri9oVf7f8v9cmhqNRLdMxm4doVfc/8v8AXDtCr7n/AJf6o0NOhNy7Qa/2/wCX+qHaDW+3/L/VLoabCbl2gVvt/wAv9UXtArfb/l/qjQ0yIRfUNZOoDeZunaBW+3/L+cUcCMVTN6KBn+i9WooFM71RQbt0k6t0aGsYvusU1td6xA6TntPTGDWcl4IdjuoldK+LZDxbB0opdgzg3UuxA1A67Ddt39fwqWEsCdTjwjVMR4QpRGDjqevWdXQbezoj8ygUeNrF6isjhUNuNzK+aykFbDLr19I288njSdKwNyL2+i3Ps5ozjcM7VlqBnHF5cqjknMcrX82+8siL7dfPr164GNJwwDC9jrFwQfQdYizKEIIWhCFJC0IQCKIQgKJhUhCBXYhRuErKqjcIQhDLKNwmBURIQAAQsIQgJYQsIsIBlESwiwgFhAgQhAABFsIkIAQI4ijohCBNwyiT6cIQJCR0QhAyEIsIUkWEICQhCB//2Q==">
            <a:hlinkClick r:id="rId6"/>
          </p:cNvPr>
          <p:cNvSpPr>
            <a:spLocks noChangeAspect="1" noChangeArrowheads="1"/>
          </p:cNvSpPr>
          <p:nvPr/>
        </p:nvSpPr>
        <p:spPr bwMode="auto">
          <a:xfrm>
            <a:off x="180975" y="-1804988"/>
            <a:ext cx="5448300" cy="40862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34" name="Picture 10" descr="https://encrypted-tbn1.gstatic.com/images?q=tbn:ANd9GcRx5qPVPAmLmSP0oiCpwprBPzYxSdSrKN33wGpKAf9D0Jnr8Vay">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76256" y="4437112"/>
            <a:ext cx="2088653" cy="2043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0485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42852"/>
            <a:ext cx="8640960" cy="725470"/>
          </a:xfrm>
        </p:spPr>
        <p:txBody>
          <a:bodyPr>
            <a:noAutofit/>
          </a:bodyPr>
          <a:lstStyle/>
          <a:p>
            <a:r>
              <a:rPr lang="en-GB" sz="2000" dirty="0" smtClean="0">
                <a:solidFill>
                  <a:srgbClr val="464646"/>
                </a:solidFill>
              </a:rPr>
              <a:t>P3.7 </a:t>
            </a:r>
            <a:r>
              <a:rPr lang="en-GB" sz="2000" dirty="0">
                <a:solidFill>
                  <a:srgbClr val="464646"/>
                </a:solidFill>
              </a:rPr>
              <a:t>- Potential risks to an organisation – </a:t>
            </a:r>
            <a:r>
              <a:rPr lang="en-GB" sz="2000" dirty="0" smtClean="0">
                <a:solidFill>
                  <a:srgbClr val="464646"/>
                </a:solidFill>
              </a:rPr>
              <a:t>e-commerce risks</a:t>
            </a:r>
            <a:endParaRPr lang="en-GB" sz="2000" dirty="0"/>
          </a:p>
        </p:txBody>
      </p:sp>
      <p:sp>
        <p:nvSpPr>
          <p:cNvPr id="3" name="Content Placeholder 2"/>
          <p:cNvSpPr>
            <a:spLocks noGrp="1"/>
          </p:cNvSpPr>
          <p:nvPr>
            <p:ph idx="1"/>
          </p:nvPr>
        </p:nvSpPr>
        <p:spPr>
          <a:xfrm>
            <a:off x="107504" y="836712"/>
            <a:ext cx="8784976" cy="1276764"/>
          </a:xfrm>
        </p:spPr>
        <p:txBody>
          <a:bodyPr>
            <a:normAutofit/>
          </a:bodyPr>
          <a:lstStyle/>
          <a:p>
            <a:r>
              <a:rPr lang="en-GB" sz="2000" b="1" dirty="0" smtClean="0"/>
              <a:t>P3.7 - Task 7 </a:t>
            </a:r>
            <a:r>
              <a:rPr lang="en-GB" sz="2000" dirty="0" smtClean="0"/>
              <a:t>- Create a table listing all the various types of threats to the an e-commerce system and their data. In a second column, describe in detail the nature of the threat.</a:t>
            </a:r>
          </a:p>
          <a:p>
            <a:endParaRPr lang="en-GB" dirty="0"/>
          </a:p>
        </p:txBody>
      </p:sp>
      <p:graphicFrame>
        <p:nvGraphicFramePr>
          <p:cNvPr id="4" name="Content Placeholder 3"/>
          <p:cNvGraphicFramePr>
            <a:graphicFrameLocks/>
          </p:cNvGraphicFramePr>
          <p:nvPr>
            <p:extLst>
              <p:ext uri="{D42A27DB-BD31-4B8C-83A1-F6EECF244321}">
                <p14:modId xmlns:p14="http://schemas.microsoft.com/office/powerpoint/2010/main" val="758627592"/>
              </p:ext>
            </p:extLst>
          </p:nvPr>
        </p:nvGraphicFramePr>
        <p:xfrm>
          <a:off x="179511" y="1955632"/>
          <a:ext cx="8678770" cy="4352592"/>
        </p:xfrm>
        <a:graphic>
          <a:graphicData uri="http://schemas.openxmlformats.org/drawingml/2006/table">
            <a:tbl>
              <a:tblPr firstRow="1" bandRow="1">
                <a:tableStyleId>{5C22544A-7EE6-4342-B048-85BDC9FD1C3A}</a:tableStyleId>
              </a:tblPr>
              <a:tblGrid>
                <a:gridCol w="1728193"/>
                <a:gridCol w="2232248"/>
                <a:gridCol w="2520280"/>
                <a:gridCol w="2198049"/>
              </a:tblGrid>
              <a:tr h="264975">
                <a:tc>
                  <a:txBody>
                    <a:bodyPr/>
                    <a:lstStyle/>
                    <a:p>
                      <a:r>
                        <a:rPr lang="en-GB" sz="1200" dirty="0" smtClean="0"/>
                        <a:t>Threats to Company Data</a:t>
                      </a:r>
                      <a:endParaRPr lang="en-US" sz="1200" dirty="0"/>
                    </a:p>
                  </a:txBody>
                  <a:tcPr/>
                </a:tc>
                <a:tc>
                  <a:txBody>
                    <a:bodyPr/>
                    <a:lstStyle/>
                    <a:p>
                      <a:r>
                        <a:rPr lang="en-GB" sz="1200" dirty="0" smtClean="0"/>
                        <a:t>Nature of the Threat</a:t>
                      </a:r>
                      <a:endParaRPr lang="en-US" sz="1200" dirty="0"/>
                    </a:p>
                  </a:txBody>
                  <a:tcPr/>
                </a:tc>
                <a:tc>
                  <a:txBody>
                    <a:bodyPr/>
                    <a:lstStyle/>
                    <a:p>
                      <a:r>
                        <a:rPr lang="en-GB" sz="1200" dirty="0" smtClean="0"/>
                        <a:t>Risk of Damage</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Impact and response</a:t>
                      </a:r>
                      <a:endParaRPr lang="en-US" sz="1200" dirty="0"/>
                    </a:p>
                  </a:txBody>
                  <a:tcPr/>
                </a:tc>
              </a:tr>
              <a:tr h="512112">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200" dirty="0" smtClean="0"/>
                        <a:t>A </a:t>
                      </a:r>
                      <a:r>
                        <a:rPr lang="en-GB" sz="1200" baseline="0" dirty="0" smtClean="0"/>
                        <a:t> Virus Attack</a:t>
                      </a:r>
                      <a:endParaRPr lang="en-GB" sz="1200" dirty="0" smtClean="0"/>
                    </a:p>
                  </a:txBody>
                  <a:tcPr/>
                </a:tc>
                <a:tc>
                  <a:txBody>
                    <a:bodyPr/>
                    <a:lstStyle/>
                    <a:p>
                      <a:r>
                        <a:rPr lang="en-US" sz="1200" dirty="0" smtClean="0"/>
                        <a:t>External attack running the risk of corrupting data.</a:t>
                      </a:r>
                      <a:endParaRPr lang="en-US" sz="1200" dirty="0"/>
                    </a:p>
                  </a:txBody>
                  <a:tcPr/>
                </a:tc>
                <a:tc>
                  <a:txBody>
                    <a:bodyPr/>
                    <a:lstStyle/>
                    <a:p>
                      <a:r>
                        <a:rPr lang="en-US" sz="1200" dirty="0" smtClean="0"/>
                        <a:t>Medium to data, High to Customer Account Information</a:t>
                      </a:r>
                      <a:endParaRPr lang="en-US" sz="1200" dirty="0"/>
                    </a:p>
                  </a:txBody>
                  <a:tcPr/>
                </a:tc>
                <a:tc>
                  <a:txBody>
                    <a:bodyPr/>
                    <a:lstStyle/>
                    <a:p>
                      <a:endParaRPr lang="en-US" sz="1200" dirty="0"/>
                    </a:p>
                  </a:txBody>
                  <a:tcPr/>
                </a:tc>
              </a:tr>
              <a:tr h="28530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200" dirty="0" smtClean="0"/>
                        <a:t>Payment and Returns issues</a:t>
                      </a:r>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r>
              <a:tr h="218749">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200" dirty="0" smtClean="0"/>
                        <a:t>Identity Theft of a Staff Member</a:t>
                      </a:r>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r>
              <a:tr h="29884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200" dirty="0" smtClean="0"/>
                        <a:t>External Piggybacking on Network</a:t>
                      </a:r>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r>
              <a:tr h="293658">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200" dirty="0" smtClean="0"/>
                        <a:t>Successful Hacking attempt</a:t>
                      </a:r>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r>
              <a:tr h="423962">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200" dirty="0" smtClean="0"/>
                        <a:t>Successful Denial of Service</a:t>
                      </a:r>
                      <a:r>
                        <a:rPr lang="en-GB" sz="1200" baseline="0" dirty="0" smtClean="0"/>
                        <a:t> Attack</a:t>
                      </a:r>
                      <a:endParaRPr lang="en-GB" sz="1200" dirty="0" smtClean="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r>
              <a:tr h="409208">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200" dirty="0" smtClean="0"/>
                        <a:t>Loss of control through Spyware</a:t>
                      </a:r>
                      <a:r>
                        <a:rPr lang="en-GB" sz="1200" baseline="0" dirty="0" smtClean="0"/>
                        <a:t> and Malware</a:t>
                      </a:r>
                      <a:endParaRPr lang="en-GB" sz="1200" dirty="0" smtClean="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r>
              <a:tr h="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200" dirty="0" smtClean="0"/>
                        <a:t>Password Theft</a:t>
                      </a:r>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r>
            </a:tbl>
          </a:graphicData>
        </a:graphic>
      </p:graphicFrame>
    </p:spTree>
    <p:extLst>
      <p:ext uri="{BB962C8B-B14F-4D97-AF65-F5344CB8AC3E}">
        <p14:creationId xmlns:p14="http://schemas.microsoft.com/office/powerpoint/2010/main" val="2932573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16632"/>
            <a:ext cx="8733656" cy="648072"/>
          </a:xfrm>
        </p:spPr>
        <p:txBody>
          <a:bodyPr>
            <a:noAutofit/>
          </a:bodyPr>
          <a:lstStyle/>
          <a:p>
            <a:r>
              <a:rPr lang="en-GB" sz="2400" dirty="0">
                <a:solidFill>
                  <a:srgbClr val="464646"/>
                </a:solidFill>
              </a:rPr>
              <a:t>P3.7 - Potential </a:t>
            </a:r>
            <a:r>
              <a:rPr lang="en-GB" sz="2400" dirty="0" smtClean="0">
                <a:solidFill>
                  <a:srgbClr val="464646"/>
                </a:solidFill>
              </a:rPr>
              <a:t>solutions for </a:t>
            </a:r>
            <a:r>
              <a:rPr lang="en-GB" sz="2400" dirty="0">
                <a:solidFill>
                  <a:srgbClr val="464646"/>
                </a:solidFill>
              </a:rPr>
              <a:t>an organisation – </a:t>
            </a:r>
            <a:r>
              <a:rPr lang="en-GB" sz="2400" dirty="0" smtClean="0">
                <a:solidFill>
                  <a:srgbClr val="464646"/>
                </a:solidFill>
              </a:rPr>
              <a:t>Firewalls</a:t>
            </a:r>
            <a:endParaRPr lang="en-GB" sz="3600" dirty="0"/>
          </a:p>
        </p:txBody>
      </p:sp>
      <p:sp>
        <p:nvSpPr>
          <p:cNvPr id="5" name="Content Placeholder 1"/>
          <p:cNvSpPr txBox="1">
            <a:spLocks/>
          </p:cNvSpPr>
          <p:nvPr/>
        </p:nvSpPr>
        <p:spPr>
          <a:xfrm>
            <a:off x="179512" y="836712"/>
            <a:ext cx="8712968" cy="5688632"/>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GB" sz="1700" dirty="0" smtClean="0">
                <a:latin typeface="Calibri" pitchFamily="34" charset="0"/>
              </a:rPr>
              <a:t>A firewall is a security-conscious router that sits between the Internet and your network with a single purpose: preventing external attacks. The firewall acts as a security guard between the Internet and your Network. All network traffic into and out of the system must pass through the firewall, which prevents unauthorised access to the network. Some type of firewall is a must-have if your network has a connection to the Internet, whether that connection is broadband, T1, or some other high-speed connection. Without it, sooner or later a hacker will discover and breach your unprotected network. </a:t>
            </a:r>
          </a:p>
          <a:p>
            <a:r>
              <a:rPr lang="en-GB" sz="1700" dirty="0" smtClean="0">
                <a:latin typeface="Calibri" pitchFamily="34" charset="0"/>
              </a:rPr>
              <a:t>You can set up a firewall using two basic ways. The easiest way is to purchase a firewall program, which is basically a self-contained router with built-in firewall features like one Alarm or Sophos. Most firewall appliances include a Web-based interface that enables you to connect to the firewall from any computer on your network using a browser. You can then customise the firewall settings to suit your needs.</a:t>
            </a:r>
          </a:p>
          <a:p>
            <a:r>
              <a:rPr lang="en-GB" sz="1700" dirty="0" smtClean="0">
                <a:latin typeface="Calibri" pitchFamily="34" charset="0"/>
              </a:rPr>
              <a:t>Alternatively, you can set up a server computer to function as a firewall computer (SSL). The server can run just about any network operating system, but most dedicated firewall systems run Linux. Whether you use a firewall appliance or a firewall computer, </a:t>
            </a:r>
            <a:br>
              <a:rPr lang="en-GB" sz="1700" dirty="0" smtClean="0">
                <a:latin typeface="Calibri" pitchFamily="34" charset="0"/>
              </a:rPr>
            </a:br>
            <a:r>
              <a:rPr lang="en-GB" sz="1700" dirty="0" smtClean="0">
                <a:latin typeface="Calibri" pitchFamily="34" charset="0"/>
              </a:rPr>
              <a:t>the firewall must be located between your network and the Internet,</a:t>
            </a:r>
            <a:br>
              <a:rPr lang="en-GB" sz="1700" dirty="0" smtClean="0">
                <a:latin typeface="Calibri" pitchFamily="34" charset="0"/>
              </a:rPr>
            </a:br>
            <a:r>
              <a:rPr lang="en-GB" sz="1700" dirty="0" smtClean="0">
                <a:latin typeface="Calibri" pitchFamily="34" charset="0"/>
              </a:rPr>
              <a:t>firewall is connected to a network hub, which is, in turn, connected to </a:t>
            </a:r>
            <a:br>
              <a:rPr lang="en-GB" sz="1700" dirty="0" smtClean="0">
                <a:latin typeface="Calibri" pitchFamily="34" charset="0"/>
              </a:rPr>
            </a:br>
            <a:r>
              <a:rPr lang="en-GB" sz="1700" dirty="0" smtClean="0">
                <a:latin typeface="Calibri" pitchFamily="34" charset="0"/>
              </a:rPr>
              <a:t>the other computers on the network. The other end of the firewall </a:t>
            </a:r>
            <a:br>
              <a:rPr lang="en-GB" sz="1700" dirty="0" smtClean="0">
                <a:latin typeface="Calibri" pitchFamily="34" charset="0"/>
              </a:rPr>
            </a:br>
            <a:r>
              <a:rPr lang="en-GB" sz="1700" dirty="0" smtClean="0">
                <a:latin typeface="Calibri" pitchFamily="34" charset="0"/>
              </a:rPr>
              <a:t>is connected to the Internet. As a result, all traffic from the LAN </a:t>
            </a:r>
            <a:br>
              <a:rPr lang="en-GB" sz="1700" dirty="0" smtClean="0">
                <a:latin typeface="Calibri" pitchFamily="34" charset="0"/>
              </a:rPr>
            </a:br>
            <a:r>
              <a:rPr lang="en-GB" sz="1700" dirty="0" smtClean="0">
                <a:latin typeface="Calibri" pitchFamily="34" charset="0"/>
              </a:rPr>
              <a:t>to the Internet and vice versa must travel through the firewall.</a:t>
            </a:r>
          </a:p>
          <a:p>
            <a:pPr marL="0" indent="0">
              <a:buFont typeface="Wingdings 2"/>
              <a:buNone/>
            </a:pPr>
            <a:endParaRPr lang="en-GB" sz="1700" dirty="0" smtClean="0">
              <a:latin typeface="Calibri" pitchFamily="34" charset="0"/>
            </a:endParaRPr>
          </a:p>
        </p:txBody>
      </p:sp>
      <p:pic>
        <p:nvPicPr>
          <p:cNvPr id="6" name="Picture 2"/>
          <p:cNvPicPr>
            <a:picLocks noChangeAspect="1" noChangeArrowheads="1"/>
          </p:cNvPicPr>
          <p:nvPr/>
        </p:nvPicPr>
        <p:blipFill>
          <a:blip r:embed="rId2" cstate="print"/>
          <a:srcRect l="41361" t="63790" r="38329" b="11330"/>
          <a:stretch>
            <a:fillRect/>
          </a:stretch>
        </p:blipFill>
        <p:spPr bwMode="auto">
          <a:xfrm>
            <a:off x="7092281" y="4653136"/>
            <a:ext cx="1944216" cy="1822703"/>
          </a:xfrm>
          <a:prstGeom prst="rect">
            <a:avLst/>
          </a:prstGeom>
          <a:noFill/>
          <a:ln w="9525">
            <a:noFill/>
            <a:miter lim="800000"/>
            <a:headEnd/>
            <a:tailEnd/>
          </a:ln>
        </p:spPr>
      </p:pic>
    </p:spTree>
    <p:extLst>
      <p:ext uri="{BB962C8B-B14F-4D97-AF65-F5344CB8AC3E}">
        <p14:creationId xmlns:p14="http://schemas.microsoft.com/office/powerpoint/2010/main" val="12473509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16632"/>
            <a:ext cx="8733656" cy="720080"/>
          </a:xfrm>
        </p:spPr>
        <p:txBody>
          <a:bodyPr>
            <a:noAutofit/>
          </a:bodyPr>
          <a:lstStyle/>
          <a:p>
            <a:r>
              <a:rPr lang="en-GB" sz="2400" dirty="0">
                <a:solidFill>
                  <a:srgbClr val="464646"/>
                </a:solidFill>
              </a:rPr>
              <a:t>P3.7 - Potential solutions for an organisation – </a:t>
            </a:r>
            <a:r>
              <a:rPr lang="en-GB" sz="2400" dirty="0" smtClean="0">
                <a:solidFill>
                  <a:srgbClr val="464646"/>
                </a:solidFill>
              </a:rPr>
              <a:t>SSL</a:t>
            </a:r>
            <a:endParaRPr lang="en-GB" sz="3200" dirty="0"/>
          </a:p>
        </p:txBody>
      </p:sp>
      <p:sp>
        <p:nvSpPr>
          <p:cNvPr id="3" name="Content Placeholder 2"/>
          <p:cNvSpPr>
            <a:spLocks noGrp="1"/>
          </p:cNvSpPr>
          <p:nvPr>
            <p:ph idx="1"/>
          </p:nvPr>
        </p:nvSpPr>
        <p:spPr>
          <a:xfrm>
            <a:off x="251520" y="764704"/>
            <a:ext cx="8280920" cy="5760640"/>
          </a:xfrm>
        </p:spPr>
        <p:txBody>
          <a:bodyPr>
            <a:noAutofit/>
          </a:bodyPr>
          <a:lstStyle/>
          <a:p>
            <a:r>
              <a:rPr lang="en-GB" sz="1600" dirty="0"/>
              <a:t>SSL (Secure Sockets Layer) is a method </a:t>
            </a:r>
            <a:r>
              <a:rPr lang="en-GB" sz="1600" dirty="0" smtClean="0"/>
              <a:t> of </a:t>
            </a:r>
            <a:br>
              <a:rPr lang="en-GB" sz="1600" dirty="0" smtClean="0"/>
            </a:br>
            <a:r>
              <a:rPr lang="en-GB" sz="1600" dirty="0" smtClean="0"/>
              <a:t>encrypting </a:t>
            </a:r>
            <a:r>
              <a:rPr lang="en-GB" sz="1600" dirty="0"/>
              <a:t>TCP/IP </a:t>
            </a:r>
            <a:r>
              <a:rPr lang="en-GB" sz="1600" dirty="0" smtClean="0"/>
              <a:t>transmissions – including Web </a:t>
            </a:r>
            <a:br>
              <a:rPr lang="en-GB" sz="1600" dirty="0" smtClean="0"/>
            </a:br>
            <a:r>
              <a:rPr lang="en-GB" sz="1600" dirty="0" smtClean="0"/>
              <a:t>pages </a:t>
            </a:r>
            <a:r>
              <a:rPr lang="en-GB" sz="1600" dirty="0"/>
              <a:t>and data entered </a:t>
            </a:r>
            <a:r>
              <a:rPr lang="en-GB" sz="1600" dirty="0" smtClean="0"/>
              <a:t> into </a:t>
            </a:r>
            <a:r>
              <a:rPr lang="en-GB" sz="1600" dirty="0"/>
              <a:t>Web </a:t>
            </a:r>
            <a:r>
              <a:rPr lang="en-GB" sz="1600" dirty="0" smtClean="0"/>
              <a:t>forms - en </a:t>
            </a:r>
            <a:r>
              <a:rPr lang="en-GB" sz="1600" dirty="0"/>
              <a:t>route </a:t>
            </a:r>
            <a:r>
              <a:rPr lang="en-GB" sz="1600" dirty="0" smtClean="0"/>
              <a:t/>
            </a:r>
            <a:br>
              <a:rPr lang="en-GB" sz="1600" dirty="0" smtClean="0"/>
            </a:br>
            <a:r>
              <a:rPr lang="en-GB" sz="1600" dirty="0" smtClean="0"/>
              <a:t>between </a:t>
            </a:r>
            <a:r>
              <a:rPr lang="en-GB" sz="1600" dirty="0"/>
              <a:t>the </a:t>
            </a:r>
            <a:r>
              <a:rPr lang="en-GB" sz="1600" dirty="0" smtClean="0"/>
              <a:t> client </a:t>
            </a:r>
            <a:r>
              <a:rPr lang="en-GB" sz="1600" dirty="0"/>
              <a:t>and server using </a:t>
            </a:r>
            <a:r>
              <a:rPr lang="en-GB" sz="1600" dirty="0" smtClean="0"/>
              <a:t>public key </a:t>
            </a:r>
            <a:br>
              <a:rPr lang="en-GB" sz="1600" dirty="0" smtClean="0"/>
            </a:br>
            <a:r>
              <a:rPr lang="en-GB" sz="1600" dirty="0" smtClean="0"/>
              <a:t>encryption </a:t>
            </a:r>
            <a:r>
              <a:rPr lang="en-GB" sz="1600" dirty="0"/>
              <a:t>technology. If you trade stocks </a:t>
            </a:r>
            <a:r>
              <a:rPr lang="en-GB" sz="1600" dirty="0" smtClean="0"/>
              <a:t/>
            </a:r>
            <a:br>
              <a:rPr lang="en-GB" sz="1600" dirty="0" smtClean="0"/>
            </a:br>
            <a:r>
              <a:rPr lang="en-GB" sz="1600" dirty="0" smtClean="0"/>
              <a:t>or </a:t>
            </a:r>
            <a:r>
              <a:rPr lang="en-GB" sz="1600" dirty="0"/>
              <a:t>purchase goods on the Web, for </a:t>
            </a:r>
            <a:r>
              <a:rPr lang="en-GB" sz="1600" dirty="0" smtClean="0"/>
              <a:t>example, </a:t>
            </a:r>
            <a:br>
              <a:rPr lang="en-GB" sz="1600" dirty="0" smtClean="0"/>
            </a:br>
            <a:r>
              <a:rPr lang="en-GB" sz="1600" dirty="0" smtClean="0"/>
              <a:t>you </a:t>
            </a:r>
            <a:r>
              <a:rPr lang="en-GB" sz="1600" dirty="0"/>
              <a:t>are most likely using SSL to transmit </a:t>
            </a:r>
            <a:r>
              <a:rPr lang="en-GB" sz="1600" dirty="0" smtClean="0"/>
              <a:t> your </a:t>
            </a:r>
            <a:br>
              <a:rPr lang="en-GB" sz="1600" dirty="0" smtClean="0"/>
            </a:br>
            <a:r>
              <a:rPr lang="en-GB" sz="1600" dirty="0" smtClean="0"/>
              <a:t>order </a:t>
            </a:r>
            <a:r>
              <a:rPr lang="en-GB" sz="1600" dirty="0"/>
              <a:t>information. SSL is popular and </a:t>
            </a:r>
            <a:r>
              <a:rPr lang="en-GB" sz="1600" dirty="0" smtClean="0"/>
              <a:t>used widely</a:t>
            </a:r>
            <a:r>
              <a:rPr lang="en-GB" sz="1600" dirty="0"/>
              <a:t>. </a:t>
            </a:r>
            <a:r>
              <a:rPr lang="en-GB" sz="1600" dirty="0" smtClean="0"/>
              <a:t/>
            </a:r>
            <a:br>
              <a:rPr lang="en-GB" sz="1600" dirty="0" smtClean="0"/>
            </a:br>
            <a:r>
              <a:rPr lang="en-GB" sz="1600" dirty="0" smtClean="0"/>
              <a:t>The </a:t>
            </a:r>
            <a:r>
              <a:rPr lang="en-GB" sz="1600" dirty="0"/>
              <a:t>most recent versions of Web </a:t>
            </a:r>
            <a:r>
              <a:rPr lang="en-GB" sz="1600" dirty="0" smtClean="0"/>
              <a:t>browsers</a:t>
            </a:r>
            <a:r>
              <a:rPr lang="en-GB" sz="1600" dirty="0"/>
              <a:t>, such as </a:t>
            </a:r>
            <a:r>
              <a:rPr lang="en-GB" sz="1600" dirty="0" smtClean="0"/>
              <a:t/>
            </a:r>
            <a:br>
              <a:rPr lang="en-GB" sz="1600" dirty="0" smtClean="0"/>
            </a:br>
            <a:r>
              <a:rPr lang="en-GB" sz="1600" dirty="0" smtClean="0"/>
              <a:t>Firefox </a:t>
            </a:r>
            <a:r>
              <a:rPr lang="en-GB" sz="1600" dirty="0"/>
              <a:t>and Internet </a:t>
            </a:r>
            <a:r>
              <a:rPr lang="en-GB" sz="1600" dirty="0" smtClean="0"/>
              <a:t>Explorer,  include </a:t>
            </a:r>
            <a:r>
              <a:rPr lang="en-GB" sz="1600" dirty="0"/>
              <a:t>SSL client </a:t>
            </a:r>
            <a:r>
              <a:rPr lang="en-GB" sz="1600" dirty="0" smtClean="0"/>
              <a:t/>
            </a:r>
            <a:br>
              <a:rPr lang="en-GB" sz="1600" dirty="0" smtClean="0"/>
            </a:br>
            <a:r>
              <a:rPr lang="en-GB" sz="1600" dirty="0" smtClean="0"/>
              <a:t>support </a:t>
            </a:r>
            <a:r>
              <a:rPr lang="en-GB" sz="1600" dirty="0"/>
              <a:t>in their software.</a:t>
            </a:r>
          </a:p>
          <a:p>
            <a:r>
              <a:rPr lang="en-GB" sz="1600" dirty="0"/>
              <a:t>If you have used the Web, you have probably noticed that URLs for most Web pages </a:t>
            </a:r>
            <a:r>
              <a:rPr lang="en-GB" sz="1600" dirty="0" smtClean="0"/>
              <a:t>begin with </a:t>
            </a:r>
            <a:r>
              <a:rPr lang="en-GB" sz="1600" dirty="0"/>
              <a:t>the HTTP prefix, which indicates that the request is handled by TCP/IP port 80 </a:t>
            </a:r>
            <a:r>
              <a:rPr lang="en-GB" sz="1600" dirty="0" smtClean="0"/>
              <a:t>using the </a:t>
            </a:r>
            <a:r>
              <a:rPr lang="en-GB" sz="1600" dirty="0"/>
              <a:t>HTTP protocol. When Web page URLs begin with the prefix HTTPS (which stands </a:t>
            </a:r>
            <a:r>
              <a:rPr lang="en-GB" sz="1600" dirty="0" smtClean="0"/>
              <a:t>for HTTP </a:t>
            </a:r>
            <a:r>
              <a:rPr lang="en-GB" sz="1600" dirty="0"/>
              <a:t>over Secure Sockets Layer or HTTP Secure), they require that their data be </a:t>
            </a:r>
            <a:r>
              <a:rPr lang="en-GB" sz="1600" dirty="0" smtClean="0"/>
              <a:t>transferred from </a:t>
            </a:r>
            <a:r>
              <a:rPr lang="en-GB" sz="1600" dirty="0"/>
              <a:t>server to client and vice versa using SSL encryption. HTTPS uses the TCP port </a:t>
            </a:r>
            <a:r>
              <a:rPr lang="en-GB" sz="1600" dirty="0" smtClean="0"/>
              <a:t>number 443</a:t>
            </a:r>
            <a:r>
              <a:rPr lang="en-GB" sz="1600" dirty="0"/>
              <a:t>, rather than port 80. After an SSL connection has been established between a Web </a:t>
            </a:r>
            <a:r>
              <a:rPr lang="en-GB" sz="1600" dirty="0" smtClean="0"/>
              <a:t>server and </a:t>
            </a:r>
            <a:r>
              <a:rPr lang="en-GB" sz="1600" dirty="0"/>
              <a:t>client, the client’s browser indicates this by showing a padlock in the lower-right corner </a:t>
            </a:r>
            <a:r>
              <a:rPr lang="en-GB" sz="1600" dirty="0" smtClean="0"/>
              <a:t>of the </a:t>
            </a:r>
            <a:r>
              <a:rPr lang="en-GB" sz="1600" dirty="0"/>
              <a:t>screen in the browser’s status bar, in the URL textbox, or elsewhere.</a:t>
            </a:r>
          </a:p>
        </p:txBody>
      </p:sp>
      <p:pic>
        <p:nvPicPr>
          <p:cNvPr id="2056" name="Picture 8" descr="http://www.sslshopper.com/assets/images/ssl-vpn.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836712"/>
            <a:ext cx="3022996" cy="252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84657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16632"/>
            <a:ext cx="8733656" cy="648072"/>
          </a:xfrm>
        </p:spPr>
        <p:txBody>
          <a:bodyPr>
            <a:noAutofit/>
          </a:bodyPr>
          <a:lstStyle/>
          <a:p>
            <a:r>
              <a:rPr lang="en-GB" sz="2400" dirty="0" smtClean="0">
                <a:solidFill>
                  <a:srgbClr val="464646"/>
                </a:solidFill>
              </a:rPr>
              <a:t>M2.1 </a:t>
            </a:r>
            <a:r>
              <a:rPr lang="en-GB" sz="2400" dirty="0">
                <a:solidFill>
                  <a:srgbClr val="464646"/>
                </a:solidFill>
              </a:rPr>
              <a:t>- Potential solutions for an organisation – SSL</a:t>
            </a:r>
            <a:endParaRPr lang="en-GB" sz="3200" dirty="0"/>
          </a:p>
        </p:txBody>
      </p:sp>
      <p:sp>
        <p:nvSpPr>
          <p:cNvPr id="3" name="Content Placeholder 2"/>
          <p:cNvSpPr>
            <a:spLocks noGrp="1"/>
          </p:cNvSpPr>
          <p:nvPr>
            <p:ph idx="1"/>
          </p:nvPr>
        </p:nvSpPr>
        <p:spPr>
          <a:xfrm>
            <a:off x="179512" y="980728"/>
            <a:ext cx="8712968" cy="5544616"/>
          </a:xfrm>
        </p:spPr>
        <p:txBody>
          <a:bodyPr>
            <a:normAutofit/>
          </a:bodyPr>
          <a:lstStyle/>
          <a:p>
            <a:r>
              <a:rPr lang="en-GB" sz="2000" dirty="0"/>
              <a:t>Each time a client and server establish an SSL connection, they also establish a unique </a:t>
            </a:r>
            <a:r>
              <a:rPr lang="en-GB" sz="2000" dirty="0" smtClean="0"/>
              <a:t>SSL session</a:t>
            </a:r>
            <a:r>
              <a:rPr lang="en-GB" sz="2000" dirty="0"/>
              <a:t>, or an association between the client and server that is defined by an agreement on </a:t>
            </a:r>
            <a:r>
              <a:rPr lang="en-GB" sz="2000" dirty="0" smtClean="0"/>
              <a:t>a specific </a:t>
            </a:r>
            <a:r>
              <a:rPr lang="en-GB" sz="2000" dirty="0"/>
              <a:t>set of encryption techniques. An SSL session allows the client and server to </a:t>
            </a:r>
            <a:r>
              <a:rPr lang="en-GB" sz="2000" dirty="0" smtClean="0"/>
              <a:t>continue to </a:t>
            </a:r>
            <a:r>
              <a:rPr lang="en-GB" sz="2000" dirty="0"/>
              <a:t>exchange data securely as long as the client is still connected to the </a:t>
            </a:r>
            <a:r>
              <a:rPr lang="en-GB" sz="2000" dirty="0" smtClean="0"/>
              <a:t>server.</a:t>
            </a:r>
          </a:p>
          <a:p>
            <a:r>
              <a:rPr lang="en-GB" sz="2000" dirty="0" smtClean="0"/>
              <a:t>An </a:t>
            </a:r>
            <a:r>
              <a:rPr lang="en-GB" sz="2000" dirty="0"/>
              <a:t>SSL </a:t>
            </a:r>
            <a:r>
              <a:rPr lang="en-GB" sz="2000" dirty="0" smtClean="0"/>
              <a:t>session is </a:t>
            </a:r>
            <a:r>
              <a:rPr lang="en-GB" sz="2000" dirty="0"/>
              <a:t>created by the SSL handshake protocol, one of several protocols within SSL, and </a:t>
            </a:r>
            <a:r>
              <a:rPr lang="en-GB" sz="2000" dirty="0" smtClean="0"/>
              <a:t>perhaps the </a:t>
            </a:r>
            <a:r>
              <a:rPr lang="en-GB" sz="2000" dirty="0"/>
              <a:t>most significant. As its name implies, the handshake protocol allows the client and </a:t>
            </a:r>
            <a:r>
              <a:rPr lang="en-GB" sz="2000" dirty="0" smtClean="0"/>
              <a:t>server to </a:t>
            </a:r>
            <a:r>
              <a:rPr lang="en-GB" sz="2000" dirty="0"/>
              <a:t>authenticate (or introduce) each other and establishes terms for how they will </a:t>
            </a:r>
            <a:r>
              <a:rPr lang="en-GB" sz="2000" dirty="0" smtClean="0"/>
              <a:t>securely exchange data.</a:t>
            </a:r>
          </a:p>
          <a:p>
            <a:r>
              <a:rPr lang="en-GB" sz="2000" dirty="0" smtClean="0"/>
              <a:t>For </a:t>
            </a:r>
            <a:r>
              <a:rPr lang="en-GB" sz="2000" dirty="0"/>
              <a:t>example, when you are connected to the Web and you decide to </a:t>
            </a:r>
            <a:r>
              <a:rPr lang="en-GB" sz="2000" dirty="0" smtClean="0"/>
              <a:t>open your </a:t>
            </a:r>
            <a:r>
              <a:rPr lang="en-GB" sz="2000" dirty="0"/>
              <a:t>bank’s account access URL, your browser initiates an SSL connection with the </a:t>
            </a:r>
            <a:r>
              <a:rPr lang="en-GB" sz="2000" dirty="0" smtClean="0"/>
              <a:t>hand shake </a:t>
            </a:r>
            <a:r>
              <a:rPr lang="en-GB" sz="2000" dirty="0"/>
              <a:t>protocol</a:t>
            </a:r>
            <a:r>
              <a:rPr lang="en-GB" sz="2000" dirty="0" smtClean="0"/>
              <a:t>.</a:t>
            </a:r>
          </a:p>
          <a:p>
            <a:pPr marL="365760" lvl="2" indent="-256032">
              <a:spcBef>
                <a:spcPts val="400"/>
              </a:spcBef>
              <a:buClr>
                <a:schemeClr val="accent1"/>
              </a:buClr>
              <a:buSzPct val="68000"/>
              <a:buFont typeface="Wingdings 3"/>
              <a:buChar char=""/>
            </a:pPr>
            <a:r>
              <a:rPr lang="en-GB" sz="2000" b="1" dirty="0" smtClean="0"/>
              <a:t>M2.1 </a:t>
            </a:r>
            <a:r>
              <a:rPr lang="en-GB" sz="2000" b="1" dirty="0"/>
              <a:t>- Task </a:t>
            </a:r>
            <a:r>
              <a:rPr lang="en-GB" sz="2000" b="1" dirty="0" smtClean="0"/>
              <a:t>8 </a:t>
            </a:r>
            <a:r>
              <a:rPr lang="en-GB" sz="2000" b="1" dirty="0"/>
              <a:t>– </a:t>
            </a:r>
            <a:r>
              <a:rPr lang="en-GB" sz="2000" dirty="0"/>
              <a:t>Define and explain </a:t>
            </a:r>
            <a:r>
              <a:rPr lang="en-GB" sz="2000" dirty="0" smtClean="0"/>
              <a:t>how Firewalls and SSL security can protect information on </a:t>
            </a:r>
            <a:r>
              <a:rPr lang="en-GB" sz="2000" dirty="0"/>
              <a:t>an organisation’s e-commerce </a:t>
            </a:r>
            <a:r>
              <a:rPr lang="en-GB" sz="2000" dirty="0" smtClean="0"/>
              <a:t>system.</a:t>
            </a:r>
            <a:endParaRPr lang="en-GB" sz="2000" dirty="0"/>
          </a:p>
        </p:txBody>
      </p:sp>
    </p:spTree>
    <p:extLst>
      <p:ext uri="{BB962C8B-B14F-4D97-AF65-F5344CB8AC3E}">
        <p14:creationId xmlns:p14="http://schemas.microsoft.com/office/powerpoint/2010/main" val="4745910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16632"/>
            <a:ext cx="8733656" cy="720080"/>
          </a:xfrm>
        </p:spPr>
        <p:txBody>
          <a:bodyPr>
            <a:noAutofit/>
          </a:bodyPr>
          <a:lstStyle/>
          <a:p>
            <a:r>
              <a:rPr lang="en-GB" sz="2000" dirty="0" smtClean="0">
                <a:solidFill>
                  <a:srgbClr val="464646"/>
                </a:solidFill>
              </a:rPr>
              <a:t>M2.2 </a:t>
            </a:r>
            <a:r>
              <a:rPr lang="en-GB" sz="2000" dirty="0">
                <a:solidFill>
                  <a:srgbClr val="464646"/>
                </a:solidFill>
              </a:rPr>
              <a:t>- Potential solutions for an organisation – </a:t>
            </a:r>
            <a:r>
              <a:rPr lang="en-GB" sz="2000" dirty="0" smtClean="0">
                <a:solidFill>
                  <a:srgbClr val="464646"/>
                </a:solidFill>
              </a:rPr>
              <a:t>Digital Certificate</a:t>
            </a:r>
            <a:endParaRPr lang="en-GB" sz="2400" dirty="0"/>
          </a:p>
        </p:txBody>
      </p:sp>
      <p:sp>
        <p:nvSpPr>
          <p:cNvPr id="3" name="Content Placeholder 2"/>
          <p:cNvSpPr>
            <a:spLocks noGrp="1"/>
          </p:cNvSpPr>
          <p:nvPr>
            <p:ph idx="1"/>
          </p:nvPr>
        </p:nvSpPr>
        <p:spPr>
          <a:xfrm>
            <a:off x="251520" y="908720"/>
            <a:ext cx="8712968" cy="5472607"/>
          </a:xfrm>
        </p:spPr>
        <p:txBody>
          <a:bodyPr>
            <a:normAutofit fontScale="92500" lnSpcReduction="20000"/>
          </a:bodyPr>
          <a:lstStyle/>
          <a:p>
            <a:r>
              <a:rPr lang="en-GB" dirty="0"/>
              <a:t>A </a:t>
            </a:r>
            <a:r>
              <a:rPr lang="en-GB" b="1" dirty="0"/>
              <a:t>digital certificate </a:t>
            </a:r>
            <a:r>
              <a:rPr lang="en-GB" dirty="0"/>
              <a:t>is a password-protected and encrypted file that </a:t>
            </a:r>
            <a:r>
              <a:rPr lang="en-GB" dirty="0" smtClean="0"/>
              <a:t>holds an </a:t>
            </a:r>
            <a:r>
              <a:rPr lang="en-GB" dirty="0"/>
              <a:t>individual’s identification information, including a public key. In the context of </a:t>
            </a:r>
            <a:r>
              <a:rPr lang="en-GB" dirty="0" smtClean="0"/>
              <a:t>digital certificates</a:t>
            </a:r>
            <a:r>
              <a:rPr lang="en-GB" dirty="0"/>
              <a:t>, the individual’s public key verifies the sender’s digital signature. An </a:t>
            </a:r>
            <a:r>
              <a:rPr lang="en-GB" dirty="0" smtClean="0"/>
              <a:t>organisation that </a:t>
            </a:r>
            <a:r>
              <a:rPr lang="en-GB" dirty="0"/>
              <a:t>issues and maintains digital certificates is known as a CA (certificate authority). </a:t>
            </a:r>
            <a:r>
              <a:rPr lang="en-GB" dirty="0" smtClean="0"/>
              <a:t>For example</a:t>
            </a:r>
            <a:r>
              <a:rPr lang="en-GB" dirty="0"/>
              <a:t>, on the Internet, certificate authorities such as VeriSign will, for a fee, keep </a:t>
            </a:r>
            <a:r>
              <a:rPr lang="en-GB" dirty="0" smtClean="0"/>
              <a:t>your digital </a:t>
            </a:r>
            <a:r>
              <a:rPr lang="en-GB" dirty="0"/>
              <a:t>certificate on their server and ensure to all who want to send encrypted messages </a:t>
            </a:r>
            <a:r>
              <a:rPr lang="en-GB" dirty="0" smtClean="0"/>
              <a:t>to you </a:t>
            </a:r>
            <a:r>
              <a:rPr lang="en-GB" dirty="0"/>
              <a:t>(for example, an order via your e-commerce site) that the certificate is indeed yours.</a:t>
            </a:r>
          </a:p>
          <a:p>
            <a:r>
              <a:rPr lang="en-GB" dirty="0"/>
              <a:t>The use of certificate authorities to associate public keys with certain users is known as </a:t>
            </a:r>
            <a:r>
              <a:rPr lang="en-GB" dirty="0" smtClean="0"/>
              <a:t>PKI (public </a:t>
            </a:r>
            <a:r>
              <a:rPr lang="en-GB" dirty="0"/>
              <a:t>key infrastructure).</a:t>
            </a:r>
          </a:p>
        </p:txBody>
      </p:sp>
    </p:spTree>
    <p:extLst>
      <p:ext uri="{BB962C8B-B14F-4D97-AF65-F5344CB8AC3E}">
        <p14:creationId xmlns:p14="http://schemas.microsoft.com/office/powerpoint/2010/main" val="9975523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052736"/>
            <a:ext cx="8640960" cy="5400600"/>
          </a:xfrm>
        </p:spPr>
        <p:txBody>
          <a:bodyPr>
            <a:noAutofit/>
          </a:bodyPr>
          <a:lstStyle/>
          <a:p>
            <a:r>
              <a:rPr lang="en-GB" sz="1800" b="1" dirty="0" smtClean="0"/>
              <a:t>P3 - </a:t>
            </a:r>
            <a:r>
              <a:rPr lang="en-GB" sz="1800" b="1" dirty="0"/>
              <a:t>Understand the effects of e-commerce on </a:t>
            </a:r>
            <a:r>
              <a:rPr lang="en-GB" sz="1800" b="1" dirty="0" smtClean="0"/>
              <a:t>society</a:t>
            </a:r>
          </a:p>
          <a:p>
            <a:r>
              <a:rPr lang="en-GB" sz="2000" dirty="0" smtClean="0"/>
              <a:t>Learners </a:t>
            </a:r>
            <a:r>
              <a:rPr lang="en-GB" sz="2000" dirty="0"/>
              <a:t>need to understand the potential risks for e-commerce systems, which should be set initially as research activities. Learners could brainstorm risks and then discuss as a group to identify risks that they may not have considered and look at the different aspects and implications of each. </a:t>
            </a:r>
          </a:p>
          <a:p>
            <a:r>
              <a:rPr lang="en-GB" sz="2000" b="1" dirty="0"/>
              <a:t>M2 </a:t>
            </a:r>
            <a:r>
              <a:rPr lang="en-GB" sz="2000" b="1" dirty="0" smtClean="0"/>
              <a:t>– Understand the </a:t>
            </a:r>
            <a:r>
              <a:rPr lang="en-GB" sz="2000" b="1" dirty="0"/>
              <a:t>solutions for </a:t>
            </a:r>
            <a:r>
              <a:rPr lang="en-GB" sz="2000" b="1" dirty="0" smtClean="0"/>
              <a:t>the potential </a:t>
            </a:r>
            <a:r>
              <a:rPr lang="en-GB" sz="2000" b="1" dirty="0"/>
              <a:t>risks of </a:t>
            </a:r>
            <a:r>
              <a:rPr lang="en-GB" sz="2000" b="1" dirty="0" smtClean="0"/>
              <a:t>using e-commerce</a:t>
            </a:r>
          </a:p>
          <a:p>
            <a:r>
              <a:rPr lang="en-GB" sz="2000" dirty="0" smtClean="0"/>
              <a:t>The </a:t>
            </a:r>
            <a:r>
              <a:rPr lang="en-GB" sz="2000" dirty="0"/>
              <a:t>learners could then be encouraged in small groups to further research risks allocated to them to see if they can find an example of when the risk has happened or may have been avoided, as well as find a solution or preventative method. The small groups/pairs could then be encouraged to provide feedback to the main group. </a:t>
            </a:r>
            <a:endParaRPr lang="en-GB" sz="1800" dirty="0" smtClean="0"/>
          </a:p>
        </p:txBody>
      </p:sp>
      <p:sp>
        <p:nvSpPr>
          <p:cNvPr id="3" name="Title 2"/>
          <p:cNvSpPr>
            <a:spLocks noGrp="1"/>
          </p:cNvSpPr>
          <p:nvPr>
            <p:ph type="title"/>
          </p:nvPr>
        </p:nvSpPr>
        <p:spPr>
          <a:xfrm>
            <a:off x="446856" y="116632"/>
            <a:ext cx="8229600" cy="850106"/>
          </a:xfrm>
        </p:spPr>
        <p:txBody>
          <a:bodyPr/>
          <a:lstStyle/>
          <a:p>
            <a:r>
              <a:rPr lang="en-GB" dirty="0" smtClean="0"/>
              <a:t>Assessment Criteria P1</a:t>
            </a:r>
            <a:endParaRPr lang="en-GB"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Criteria</a:t>
            </a:r>
            <a:endParaRPr lang="en-GB" sz="1600" b="1" dirty="0">
              <a:solidFill>
                <a:schemeClr val="tx1"/>
              </a:solidFill>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4"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5"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rmAutofit/>
          </a:bodyPr>
          <a:lstStyle/>
          <a:p>
            <a:pPr marL="0" indent="0">
              <a:spcAft>
                <a:spcPts val="600"/>
              </a:spcAft>
              <a:buNone/>
            </a:pPr>
            <a:r>
              <a:rPr lang="en-GB" sz="1900" dirty="0" smtClean="0">
                <a:latin typeface="Calibri" pitchFamily="34" charset="0"/>
              </a:rPr>
              <a:t>Encryption refers to the process of translating plain text information into a secret code so that unauthorized users can’t read the data. Encryption isn’t new. Secret agents have long used codebooks to encode messages, and breaking the code has always been one of the top priorities of counter-intelligence.</a:t>
            </a:r>
          </a:p>
          <a:p>
            <a:pPr marL="0" indent="0">
              <a:spcAft>
                <a:spcPts val="600"/>
              </a:spcAft>
              <a:buNone/>
            </a:pPr>
            <a:r>
              <a:rPr lang="en-GB" sz="1900" dirty="0" smtClean="0">
                <a:latin typeface="Calibri" pitchFamily="34" charset="0"/>
              </a:rPr>
              <a:t>Both Windows 2000 Server and Windows Server 2003 have a feature called Encrypted File System, or EFS for short, that lets you save data on disk in an encrypted form. This prevents others from reading your data even if they manage to get their hands on your files.</a:t>
            </a:r>
          </a:p>
          <a:p>
            <a:pPr marL="0" indent="0">
              <a:spcAft>
                <a:spcPts val="600"/>
              </a:spcAft>
              <a:buNone/>
            </a:pPr>
            <a:r>
              <a:rPr lang="en-GB" sz="1900" dirty="0" smtClean="0">
                <a:latin typeface="Calibri" pitchFamily="34" charset="0"/>
              </a:rPr>
              <a:t>Encryption is especially useful in environments where the server can’t be physically secured. If a thief can steal the server computer (or just its hard drive), he or she may be able to crack through the Windows security features and gain access to the data on the hard drive by using low-level disk diagnostic tools. If the files are stored in encrypted form, however, the thief’s efforts will be wasted because the files will be unreadable.</a:t>
            </a:r>
          </a:p>
          <a:p>
            <a:pPr marL="0" indent="0">
              <a:spcAft>
                <a:spcPts val="600"/>
              </a:spcAft>
              <a:buNone/>
            </a:pPr>
            <a:r>
              <a:rPr lang="en-GB" sz="1900" dirty="0" smtClean="0">
                <a:latin typeface="Calibri" pitchFamily="34" charset="0"/>
              </a:rPr>
              <a:t>All forms of encryption use some sort of </a:t>
            </a:r>
            <a:r>
              <a:rPr lang="en-GB" sz="1900" i="1" dirty="0" smtClean="0">
                <a:latin typeface="Calibri" pitchFamily="34" charset="0"/>
              </a:rPr>
              <a:t>key to encrypt and decrypt the </a:t>
            </a:r>
            <a:r>
              <a:rPr lang="en-GB" sz="1900" dirty="0" smtClean="0">
                <a:latin typeface="Calibri" pitchFamily="34" charset="0"/>
              </a:rPr>
              <a:t>data. In World War II and Cold War spy movies, the key is a codebook that has a list of code words or phrases that match up to real words or phrases.</a:t>
            </a:r>
          </a:p>
        </p:txBody>
      </p:sp>
      <p:sp>
        <p:nvSpPr>
          <p:cNvPr id="3" name="Title 2"/>
          <p:cNvSpPr>
            <a:spLocks noGrp="1"/>
          </p:cNvSpPr>
          <p:nvPr>
            <p:ph type="title"/>
          </p:nvPr>
        </p:nvSpPr>
        <p:spPr>
          <a:xfrm>
            <a:off x="251520" y="188640"/>
            <a:ext cx="8640960" cy="778098"/>
          </a:xfrm>
        </p:spPr>
        <p:txBody>
          <a:bodyPr>
            <a:noAutofit/>
          </a:bodyPr>
          <a:lstStyle/>
          <a:p>
            <a:r>
              <a:rPr lang="en-GB" sz="2300" dirty="0">
                <a:solidFill>
                  <a:srgbClr val="464646"/>
                </a:solidFill>
              </a:rPr>
              <a:t>M2.2 - Potential solutions for an organisation – </a:t>
            </a:r>
            <a:r>
              <a:rPr lang="en-GB" sz="2300" dirty="0" smtClean="0">
                <a:solidFill>
                  <a:srgbClr val="464646"/>
                </a:solidFill>
              </a:rPr>
              <a:t>Encryption</a:t>
            </a:r>
            <a:endParaRPr lang="en-GB" sz="2300" dirty="0"/>
          </a:p>
        </p:txBody>
      </p:sp>
    </p:spTree>
    <p:extLst>
      <p:ext uri="{BB962C8B-B14F-4D97-AF65-F5344CB8AC3E}">
        <p14:creationId xmlns:p14="http://schemas.microsoft.com/office/powerpoint/2010/main" val="42942607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688632"/>
          </a:xfrm>
        </p:spPr>
        <p:txBody>
          <a:bodyPr>
            <a:noAutofit/>
          </a:bodyPr>
          <a:lstStyle/>
          <a:p>
            <a:pPr marL="269875" indent="-255588"/>
            <a:r>
              <a:rPr lang="en-GB" sz="1400" dirty="0" smtClean="0">
                <a:latin typeface="Calibri" pitchFamily="34" charset="0"/>
              </a:rPr>
              <a:t>The most basic type of data encryption, called synchronous data encryption, uses numeric keys that are used to apply complex mathematical operations to the source data in order to translate the data into encrypted form. These operations are reversible, so if you know the key, you can reverse the process and decrypt the data. For example, suppose that the encryption technique is as simple as shifting every letter of the alphabet up by the value of the key. Thus, if the key is 3, then A becomes D, B becomes E, etc. The message “Elementary, my dear Watson” becomes “</a:t>
            </a:r>
            <a:r>
              <a:rPr lang="en-GB" sz="1400" dirty="0" err="1" smtClean="0">
                <a:latin typeface="Calibri" pitchFamily="34" charset="0"/>
              </a:rPr>
              <a:t>Hohphqwdub</a:t>
            </a:r>
            <a:r>
              <a:rPr lang="en-GB" sz="1400" dirty="0" smtClean="0">
                <a:latin typeface="Calibri" pitchFamily="34" charset="0"/>
              </a:rPr>
              <a:t>, </a:t>
            </a:r>
            <a:r>
              <a:rPr lang="en-GB" sz="1400" dirty="0" err="1" smtClean="0">
                <a:latin typeface="Calibri" pitchFamily="34" charset="0"/>
              </a:rPr>
              <a:t>pb</a:t>
            </a:r>
            <a:r>
              <a:rPr lang="en-GB" sz="1400" dirty="0" smtClean="0">
                <a:latin typeface="Calibri" pitchFamily="34" charset="0"/>
              </a:rPr>
              <a:t> </a:t>
            </a:r>
            <a:r>
              <a:rPr lang="en-GB" sz="1400" dirty="0" err="1" smtClean="0">
                <a:latin typeface="Calibri" pitchFamily="34" charset="0"/>
              </a:rPr>
              <a:t>ghdu</a:t>
            </a:r>
            <a:r>
              <a:rPr lang="en-GB" sz="1400" dirty="0" smtClean="0">
                <a:latin typeface="Calibri" pitchFamily="34" charset="0"/>
              </a:rPr>
              <a:t> </a:t>
            </a:r>
            <a:r>
              <a:rPr lang="en-GB" sz="1400" dirty="0" err="1" smtClean="0">
                <a:latin typeface="Calibri" pitchFamily="34" charset="0"/>
              </a:rPr>
              <a:t>Zdwvrq</a:t>
            </a:r>
            <a:r>
              <a:rPr lang="en-GB" sz="1400" dirty="0" smtClean="0">
                <a:latin typeface="Calibri" pitchFamily="34" charset="0"/>
              </a:rPr>
              <a:t>.” This message is incomprehensible, unless you know the key. Then, reconstructing the original message is easy.</a:t>
            </a:r>
          </a:p>
          <a:p>
            <a:pPr marL="269875" indent="-255588"/>
            <a:r>
              <a:rPr lang="en-GB" sz="1400" dirty="0" smtClean="0">
                <a:latin typeface="Calibri" pitchFamily="34" charset="0"/>
              </a:rPr>
              <a:t>The actual keys and algorithms used for cryptography are much more complicated. Keys are typically binary numbers of 40 or 128 bits. The classic dilemma of cryptography is this: How can I securely send the key to the person with whom I want to exchange messages? The answer is you can’t. You can’t encrypt the key, because the other person would need to know the key in order to decrypt it. That’s where public key encryption comes into play. Public key encryption is a technique in which two keys are used: a private key and a public key. The keys are related to each other mathematically. Either of the keys can be used to encrypt the data, but the encryption process isn’t completely reversible: You have to have the private key in order to decrypt the data.</a:t>
            </a:r>
          </a:p>
          <a:p>
            <a:r>
              <a:rPr lang="en-GB" sz="1400" b="1" dirty="0" smtClean="0">
                <a:latin typeface="Calibri" pitchFamily="34" charset="0"/>
                <a:cs typeface="Times New Roman" pitchFamily="18" charset="0"/>
              </a:rPr>
              <a:t>Other </a:t>
            </a:r>
            <a:r>
              <a:rPr lang="en-US" sz="1400" b="1" dirty="0" smtClean="0">
                <a:latin typeface="Calibri" pitchFamily="34" charset="0"/>
                <a:cs typeface="Times New Roman" pitchFamily="18" charset="0"/>
              </a:rPr>
              <a:t>Methods include:</a:t>
            </a:r>
          </a:p>
          <a:p>
            <a:pPr lvl="1">
              <a:lnSpc>
                <a:spcPct val="90000"/>
              </a:lnSpc>
              <a:spcBef>
                <a:spcPts val="400"/>
              </a:spcBef>
            </a:pPr>
            <a:r>
              <a:rPr lang="en-GB" sz="1400" b="1" dirty="0" smtClean="0">
                <a:latin typeface="Calibri" pitchFamily="34" charset="0"/>
                <a:cs typeface="Times New Roman" pitchFamily="18" charset="0"/>
              </a:rPr>
              <a:t>transposition - </a:t>
            </a:r>
            <a:r>
              <a:rPr lang="en-GB" sz="1400" dirty="0" smtClean="0">
                <a:latin typeface="Calibri" pitchFamily="34" charset="0"/>
                <a:cs typeface="Times New Roman" pitchFamily="18" charset="0"/>
              </a:rPr>
              <a:t>characters switched around</a:t>
            </a:r>
            <a:endParaRPr lang="en-GB" sz="1400" b="1" dirty="0" smtClean="0">
              <a:latin typeface="Calibri" pitchFamily="34" charset="0"/>
              <a:cs typeface="Times New Roman" pitchFamily="18" charset="0"/>
            </a:endParaRPr>
          </a:p>
          <a:p>
            <a:pPr lvl="1">
              <a:lnSpc>
                <a:spcPct val="90000"/>
              </a:lnSpc>
              <a:spcBef>
                <a:spcPts val="400"/>
              </a:spcBef>
            </a:pPr>
            <a:r>
              <a:rPr lang="en-GB" sz="1400" b="1" dirty="0" smtClean="0">
                <a:latin typeface="Calibri" pitchFamily="34" charset="0"/>
                <a:cs typeface="Times New Roman" pitchFamily="18" charset="0"/>
              </a:rPr>
              <a:t>Substitution - </a:t>
            </a:r>
            <a:r>
              <a:rPr lang="en-GB" sz="1400" dirty="0" smtClean="0">
                <a:latin typeface="Calibri" pitchFamily="34" charset="0"/>
                <a:cs typeface="Times New Roman" pitchFamily="18" charset="0"/>
              </a:rPr>
              <a:t>characters replaced by other characters</a:t>
            </a:r>
          </a:p>
          <a:p>
            <a:pPr>
              <a:lnSpc>
                <a:spcPct val="90000"/>
              </a:lnSpc>
            </a:pPr>
            <a:r>
              <a:rPr lang="en-GB" sz="1400" b="1" dirty="0" smtClean="0">
                <a:latin typeface="Calibri" pitchFamily="34" charset="0"/>
                <a:cs typeface="Times New Roman" pitchFamily="18" charset="0"/>
              </a:rPr>
              <a:t>Cryptography serves 3 purposes:</a:t>
            </a:r>
          </a:p>
          <a:p>
            <a:pPr lvl="1">
              <a:lnSpc>
                <a:spcPct val="90000"/>
              </a:lnSpc>
              <a:spcBef>
                <a:spcPts val="400"/>
              </a:spcBef>
            </a:pPr>
            <a:r>
              <a:rPr lang="en-GB" sz="1400" dirty="0" smtClean="0">
                <a:latin typeface="Calibri" pitchFamily="34" charset="0"/>
                <a:cs typeface="Times New Roman" pitchFamily="18" charset="0"/>
              </a:rPr>
              <a:t>Helps to identify authentic users</a:t>
            </a:r>
          </a:p>
          <a:p>
            <a:pPr lvl="1">
              <a:lnSpc>
                <a:spcPct val="90000"/>
              </a:lnSpc>
              <a:spcBef>
                <a:spcPts val="400"/>
              </a:spcBef>
            </a:pPr>
            <a:r>
              <a:rPr lang="en-GB" sz="1400" dirty="0" smtClean="0">
                <a:latin typeface="Calibri" pitchFamily="34" charset="0"/>
                <a:cs typeface="Times New Roman" pitchFamily="18" charset="0"/>
              </a:rPr>
              <a:t>Prevents alteration of the message</a:t>
            </a:r>
          </a:p>
          <a:p>
            <a:pPr lvl="1">
              <a:lnSpc>
                <a:spcPct val="90000"/>
              </a:lnSpc>
              <a:spcBef>
                <a:spcPts val="400"/>
              </a:spcBef>
            </a:pPr>
            <a:r>
              <a:rPr lang="en-GB" sz="1400" dirty="0" smtClean="0">
                <a:latin typeface="Calibri" pitchFamily="34" charset="0"/>
                <a:cs typeface="Times New Roman" pitchFamily="18" charset="0"/>
              </a:rPr>
              <a:t>Prevents unauthorised users from reading the message</a:t>
            </a:r>
          </a:p>
          <a:p>
            <a:pPr marL="271463" lvl="1" indent="-246063">
              <a:lnSpc>
                <a:spcPct val="90000"/>
              </a:lnSpc>
              <a:spcBef>
                <a:spcPts val="400"/>
              </a:spcBef>
            </a:pPr>
            <a:r>
              <a:rPr lang="en-GB" sz="1400" b="1" dirty="0" smtClean="0">
                <a:latin typeface="Calibri" pitchFamily="34" charset="0"/>
                <a:cs typeface="Times New Roman" pitchFamily="18" charset="0"/>
              </a:rPr>
              <a:t>Encryption Keys</a:t>
            </a:r>
          </a:p>
          <a:p>
            <a:pPr lvl="1">
              <a:lnSpc>
                <a:spcPct val="90000"/>
              </a:lnSpc>
              <a:spcBef>
                <a:spcPts val="400"/>
              </a:spcBef>
            </a:pPr>
            <a:r>
              <a:rPr lang="en-GB" sz="1400" dirty="0" smtClean="0">
                <a:latin typeface="Calibri" pitchFamily="34" charset="0"/>
                <a:cs typeface="Times New Roman" pitchFamily="18" charset="0"/>
              </a:rPr>
              <a:t>Sent with, sent after, kept on network of user and client.</a:t>
            </a:r>
            <a:endParaRPr lang="en-GB" sz="1400" dirty="0" smtClean="0">
              <a:latin typeface="Calibri" pitchFamily="34" charset="0"/>
            </a:endParaRPr>
          </a:p>
        </p:txBody>
      </p:sp>
      <p:sp>
        <p:nvSpPr>
          <p:cNvPr id="3" name="Title 2"/>
          <p:cNvSpPr>
            <a:spLocks noGrp="1"/>
          </p:cNvSpPr>
          <p:nvPr>
            <p:ph type="title"/>
          </p:nvPr>
        </p:nvSpPr>
        <p:spPr>
          <a:xfrm>
            <a:off x="251520" y="116632"/>
            <a:ext cx="8640960" cy="648072"/>
          </a:xfrm>
        </p:spPr>
        <p:txBody>
          <a:bodyPr>
            <a:normAutofit/>
          </a:bodyPr>
          <a:lstStyle/>
          <a:p>
            <a:r>
              <a:rPr lang="en-GB" sz="2300" dirty="0">
                <a:solidFill>
                  <a:srgbClr val="464646"/>
                </a:solidFill>
              </a:rPr>
              <a:t>M2.2 - Potential solutions for an organisation – Encryption</a:t>
            </a:r>
            <a:endParaRPr lang="en-GB" sz="3600" dirty="0"/>
          </a:p>
        </p:txBody>
      </p:sp>
    </p:spTree>
    <p:extLst>
      <p:ext uri="{BB962C8B-B14F-4D97-AF65-F5344CB8AC3E}">
        <p14:creationId xmlns:p14="http://schemas.microsoft.com/office/powerpoint/2010/main" val="39496498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400600"/>
          </a:xfrm>
        </p:spPr>
        <p:txBody>
          <a:bodyPr>
            <a:noAutofit/>
          </a:bodyPr>
          <a:lstStyle/>
          <a:p>
            <a:pPr marL="0" indent="0">
              <a:buNone/>
            </a:pPr>
            <a:r>
              <a:rPr lang="en-GB" sz="1300" dirty="0" smtClean="0"/>
              <a:t>The best way to protect your network from virus infection is to use an antivirus program. These programs have a catalogue of several thousand known viruses that they can detect and remove. In addition, they can spot the types of changes that viruses typically make to your computer’s files, thus decreasing the likelihood that some previously unknown virus will go undetected. The two best known antivirus programs for Windows are Norton </a:t>
            </a:r>
            <a:r>
              <a:rPr lang="en-GB" sz="1300" dirty="0" err="1" smtClean="0"/>
              <a:t>AntiVirus</a:t>
            </a:r>
            <a:r>
              <a:rPr lang="en-GB" sz="1300" dirty="0" smtClean="0"/>
              <a:t> and McAfee’s </a:t>
            </a:r>
            <a:r>
              <a:rPr lang="en-GB" sz="1300" dirty="0" err="1" smtClean="0"/>
              <a:t>VirusScan</a:t>
            </a:r>
            <a:r>
              <a:rPr lang="en-GB" sz="1300" dirty="0" smtClean="0"/>
              <a:t>.</a:t>
            </a:r>
          </a:p>
          <a:p>
            <a:pPr marL="0" indent="0">
              <a:buNone/>
            </a:pPr>
            <a:r>
              <a:rPr lang="en-GB" sz="1300" dirty="0" smtClean="0"/>
              <a:t>The people who make antivirus programs have their fingers on the pulse of the virus world and frequently release updates to their software to combat the latest viruses. Because virus writers are constantly developing new viruses, your antivirus software is next to worthless unless you keep it up to date by downloading the latest updates (</a:t>
            </a:r>
            <a:r>
              <a:rPr lang="en-GB" sz="1300" dirty="0" err="1" smtClean="0"/>
              <a:t>Dat</a:t>
            </a:r>
            <a:r>
              <a:rPr lang="en-GB" sz="1300" dirty="0" smtClean="0"/>
              <a:t> files). The following are several approaches to deploying antivirus protection on your network:</a:t>
            </a:r>
          </a:p>
          <a:p>
            <a:r>
              <a:rPr lang="en-GB" sz="1300" dirty="0" smtClean="0"/>
              <a:t>You can install antivirus software on each network user’s computer. This technique would be the most effective if you could count on all your users to keep their antivirus software up to date. Because that’s an unlikely proposition, you may want to adopt a more reliable approach to virus protection.</a:t>
            </a:r>
          </a:p>
          <a:p>
            <a:r>
              <a:rPr lang="en-GB" sz="1300" dirty="0" smtClean="0"/>
              <a:t>Managed antivirus services place antivirus client software on each client computer in your network. Then, an antivirus server automatically updates the clients on a regular basis to make sure that they’re kept up to date.</a:t>
            </a:r>
          </a:p>
          <a:p>
            <a:r>
              <a:rPr lang="en-GB" sz="1300" dirty="0" smtClean="0"/>
              <a:t>Server-based antivirus software protects your network servers from viruses. For example, you can install antivirus software on your mail server to scan all incoming mail for viruses and remove them before your network users ever see them.</a:t>
            </a:r>
          </a:p>
          <a:p>
            <a:r>
              <a:rPr lang="en-GB" sz="1300" dirty="0" smtClean="0"/>
              <a:t>Some firewall appliances include antivirus enforcement checks that don’t allow your users to access the Internet unless their antivirus software is up to date. This type of firewall provides the best antivirus protection available.</a:t>
            </a:r>
          </a:p>
          <a:p>
            <a:pPr marL="109728" lvl="2" indent="0">
              <a:spcBef>
                <a:spcPts val="400"/>
              </a:spcBef>
              <a:buClr>
                <a:srgbClr val="2DA2BF"/>
              </a:buClr>
              <a:buSzPct val="68000"/>
              <a:buNone/>
            </a:pPr>
            <a:r>
              <a:rPr lang="en-GB" sz="1300" b="1" dirty="0" smtClean="0">
                <a:solidFill>
                  <a:prstClr val="black"/>
                </a:solidFill>
              </a:rPr>
              <a:t>M2.2 </a:t>
            </a:r>
            <a:r>
              <a:rPr lang="en-GB" sz="1300" b="1" dirty="0">
                <a:solidFill>
                  <a:prstClr val="black"/>
                </a:solidFill>
              </a:rPr>
              <a:t>- Task </a:t>
            </a:r>
            <a:r>
              <a:rPr lang="en-GB" sz="1300" b="1" dirty="0" smtClean="0">
                <a:solidFill>
                  <a:prstClr val="black"/>
                </a:solidFill>
              </a:rPr>
              <a:t>9 </a:t>
            </a:r>
            <a:r>
              <a:rPr lang="en-GB" sz="1300" b="1" dirty="0">
                <a:solidFill>
                  <a:prstClr val="black"/>
                </a:solidFill>
              </a:rPr>
              <a:t>– </a:t>
            </a:r>
            <a:r>
              <a:rPr lang="en-GB" sz="1300" dirty="0">
                <a:solidFill>
                  <a:prstClr val="black"/>
                </a:solidFill>
              </a:rPr>
              <a:t>Define and explain how </a:t>
            </a:r>
            <a:r>
              <a:rPr lang="en-GB" sz="1300" dirty="0" smtClean="0">
                <a:solidFill>
                  <a:prstClr val="black"/>
                </a:solidFill>
              </a:rPr>
              <a:t>Antivirus software, Encryption and Digital Certificates </a:t>
            </a:r>
            <a:r>
              <a:rPr lang="en-GB" sz="1300" dirty="0">
                <a:solidFill>
                  <a:prstClr val="black"/>
                </a:solidFill>
              </a:rPr>
              <a:t>can protect information on an organisation’s e-commerce system.</a:t>
            </a:r>
          </a:p>
        </p:txBody>
      </p:sp>
      <p:sp>
        <p:nvSpPr>
          <p:cNvPr id="3" name="Title 2"/>
          <p:cNvSpPr>
            <a:spLocks noGrp="1"/>
          </p:cNvSpPr>
          <p:nvPr>
            <p:ph type="title"/>
          </p:nvPr>
        </p:nvSpPr>
        <p:spPr>
          <a:xfrm>
            <a:off x="251520" y="116632"/>
            <a:ext cx="8712968" cy="648072"/>
          </a:xfrm>
        </p:spPr>
        <p:txBody>
          <a:bodyPr>
            <a:noAutofit/>
          </a:bodyPr>
          <a:lstStyle/>
          <a:p>
            <a:r>
              <a:rPr lang="en-GB" sz="2400" dirty="0">
                <a:solidFill>
                  <a:srgbClr val="464646"/>
                </a:solidFill>
              </a:rPr>
              <a:t>M2.2 - Potential solutions for an organisation – </a:t>
            </a:r>
            <a:r>
              <a:rPr lang="en-GB" sz="2400" dirty="0" smtClean="0">
                <a:solidFill>
                  <a:srgbClr val="464646"/>
                </a:solidFill>
              </a:rPr>
              <a:t>Antivirus</a:t>
            </a:r>
            <a:endParaRPr lang="en-GB" sz="2400" dirty="0"/>
          </a:p>
        </p:txBody>
      </p:sp>
      <p:graphicFrame>
        <p:nvGraphicFramePr>
          <p:cNvPr id="4" name="Table 3"/>
          <p:cNvGraphicFramePr>
            <a:graphicFrameLocks noGrp="1"/>
          </p:cNvGraphicFramePr>
          <p:nvPr>
            <p:extLst>
              <p:ext uri="{D42A27DB-BD31-4B8C-83A1-F6EECF244321}">
                <p14:modId xmlns:p14="http://schemas.microsoft.com/office/powerpoint/2010/main" val="1716162861"/>
              </p:ext>
            </p:extLst>
          </p:nvPr>
        </p:nvGraphicFramePr>
        <p:xfrm>
          <a:off x="179514" y="6148536"/>
          <a:ext cx="8784975" cy="304800"/>
        </p:xfrm>
        <a:graphic>
          <a:graphicData uri="http://schemas.openxmlformats.org/drawingml/2006/table">
            <a:tbl>
              <a:tblPr firstRow="1" bandRow="1">
                <a:tableStyleId>{5C22544A-7EE6-4342-B048-85BDC9FD1C3A}</a:tableStyleId>
              </a:tblPr>
              <a:tblGrid>
                <a:gridCol w="3024334"/>
                <a:gridCol w="2880320"/>
                <a:gridCol w="2880321"/>
              </a:tblGrid>
              <a:tr h="288032">
                <a:tc>
                  <a:txBody>
                    <a:bodyPr/>
                    <a:lstStyle/>
                    <a:p>
                      <a:pPr algn="ctr"/>
                      <a:r>
                        <a:rPr lang="en-GB" sz="1400" dirty="0" smtClean="0"/>
                        <a:t>Antivirus</a:t>
                      </a:r>
                      <a:endParaRPr lang="en-GB" sz="1400" dirty="0"/>
                    </a:p>
                  </a:txBody>
                  <a:tcPr/>
                </a:tc>
                <a:tc>
                  <a:txBody>
                    <a:bodyPr/>
                    <a:lstStyle/>
                    <a:p>
                      <a:pPr algn="ctr"/>
                      <a:r>
                        <a:rPr lang="en-GB" sz="1400" dirty="0" smtClean="0"/>
                        <a:t>Digital Certificate</a:t>
                      </a:r>
                      <a:endParaRPr lang="en-GB" sz="1400" dirty="0"/>
                    </a:p>
                  </a:txBody>
                  <a:tcPr/>
                </a:tc>
                <a:tc>
                  <a:txBody>
                    <a:bodyPr/>
                    <a:lstStyle/>
                    <a:p>
                      <a:pPr algn="ctr"/>
                      <a:r>
                        <a:rPr lang="en-GB" sz="1400" dirty="0" err="1" smtClean="0"/>
                        <a:t>Encrytption</a:t>
                      </a:r>
                      <a:endParaRPr lang="en-GB" sz="1400" dirty="0"/>
                    </a:p>
                  </a:txBody>
                  <a:tcPr/>
                </a:tc>
              </a:tr>
            </a:tbl>
          </a:graphicData>
        </a:graphic>
      </p:graphicFrame>
    </p:spTree>
    <p:extLst>
      <p:ext uri="{BB962C8B-B14F-4D97-AF65-F5344CB8AC3E}">
        <p14:creationId xmlns:p14="http://schemas.microsoft.com/office/powerpoint/2010/main" val="168805026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a:t>LO2 Understand the factors that influence website performance </a:t>
            </a:r>
            <a:endParaRPr lang="en-GB" sz="3200" dirty="0"/>
          </a:p>
        </p:txBody>
      </p:sp>
      <p:sp>
        <p:nvSpPr>
          <p:cNvPr id="3" name="Content Placeholder 2"/>
          <p:cNvSpPr>
            <a:spLocks noGrp="1"/>
          </p:cNvSpPr>
          <p:nvPr>
            <p:ph idx="1"/>
          </p:nvPr>
        </p:nvSpPr>
        <p:spPr/>
        <p:txBody>
          <a:bodyPr>
            <a:noAutofit/>
          </a:bodyPr>
          <a:lstStyle/>
          <a:p>
            <a:r>
              <a:rPr lang="en-GB" sz="1600" dirty="0" smtClean="0"/>
              <a:t>Since the Internet first went public in 1992 there has been case after case of attack, breaches, viruses, and incident and even with new technologies, improved security, SSL, cloud computing and biometrics, the problems continue. Viruses are not such a threat as they used to be but the American Government still used one to disable the Iranian Nuclear program in 2012.</a:t>
            </a:r>
          </a:p>
          <a:p>
            <a:r>
              <a:rPr lang="en-GB" sz="1600" dirty="0" smtClean="0"/>
              <a:t>Firewalls have been improved immeasurably but Sony was still hacked. Single fraudsters like Kevin </a:t>
            </a:r>
            <a:r>
              <a:rPr lang="en-GB" sz="1600" dirty="0" err="1" smtClean="0"/>
              <a:t>Mitnick</a:t>
            </a:r>
            <a:r>
              <a:rPr lang="en-GB" sz="1600" dirty="0" smtClean="0"/>
              <a:t> are more rare </a:t>
            </a:r>
            <a:r>
              <a:rPr lang="en-GB" sz="1600" dirty="0"/>
              <a:t>but LulzSec </a:t>
            </a:r>
            <a:r>
              <a:rPr lang="en-GB" sz="1600" dirty="0" smtClean="0"/>
              <a:t>has recently hacked the Twitter Accounts of North Korea. High profile cases are known like </a:t>
            </a:r>
            <a:r>
              <a:rPr lang="en-GB" sz="1600" dirty="0" err="1" smtClean="0"/>
              <a:t>Wikileaks</a:t>
            </a:r>
            <a:r>
              <a:rPr lang="en-GB" sz="1600" dirty="0" smtClean="0"/>
              <a:t> and the recent Facebook hack but the best forms are rarely caught. Click </a:t>
            </a:r>
            <a:r>
              <a:rPr lang="en-GB" sz="1600" dirty="0" smtClean="0">
                <a:hlinkClick r:id="rId2"/>
              </a:rPr>
              <a:t>here </a:t>
            </a:r>
            <a:r>
              <a:rPr lang="en-GB" sz="1600" dirty="0" smtClean="0"/>
              <a:t>and </a:t>
            </a:r>
            <a:r>
              <a:rPr lang="en-GB" sz="1600" dirty="0" smtClean="0">
                <a:hlinkClick r:id="rId3"/>
              </a:rPr>
              <a:t>here </a:t>
            </a:r>
            <a:r>
              <a:rPr lang="en-GB" sz="1600" dirty="0" smtClean="0"/>
              <a:t>for recent news. </a:t>
            </a:r>
            <a:endParaRPr lang="en-GB" sz="1600" dirty="0"/>
          </a:p>
          <a:p>
            <a:pPr marL="0" indent="0">
              <a:buNone/>
            </a:pPr>
            <a:r>
              <a:rPr lang="en-GB" sz="1600" b="1" dirty="0" smtClean="0"/>
              <a:t>M2.3 – Task 10 - </a:t>
            </a:r>
            <a:r>
              <a:rPr lang="en-GB" sz="1600" dirty="0" smtClean="0"/>
              <a:t>Research </a:t>
            </a:r>
            <a:r>
              <a:rPr lang="en-GB" sz="1600" dirty="0"/>
              <a:t>the impact that </a:t>
            </a:r>
            <a:r>
              <a:rPr lang="en-GB" sz="1600" dirty="0" smtClean="0"/>
              <a:t>3 different cases </a:t>
            </a:r>
            <a:r>
              <a:rPr lang="en-GB" sz="1600" dirty="0"/>
              <a:t>of website security breaches have had on </a:t>
            </a:r>
            <a:r>
              <a:rPr lang="en-GB" sz="1600" dirty="0" smtClean="0"/>
              <a:t>society.</a:t>
            </a:r>
          </a:p>
          <a:p>
            <a:pPr marL="0" indent="0">
              <a:buNone/>
            </a:pPr>
            <a:r>
              <a:rPr lang="en-GB" sz="1600" dirty="0" smtClean="0"/>
              <a:t>Three </a:t>
            </a:r>
            <a:r>
              <a:rPr lang="en-GB" sz="1600" dirty="0"/>
              <a:t>cases should be discussed from the three </a:t>
            </a:r>
            <a:r>
              <a:rPr lang="en-GB" sz="1600" dirty="0" smtClean="0"/>
              <a:t>categories, at least one from each category, </a:t>
            </a:r>
            <a:r>
              <a:rPr lang="en-GB" sz="1600" dirty="0"/>
              <a:t>discussing the threat, the impact on society and how the threat was resolved</a:t>
            </a:r>
            <a:r>
              <a:rPr lang="en-GB" sz="1600" dirty="0" smtClean="0"/>
              <a:t>.</a:t>
            </a:r>
            <a:endParaRPr lang="en-GB" sz="1600" dirty="0"/>
          </a:p>
          <a:p>
            <a:r>
              <a:rPr lang="en-GB" sz="1600" dirty="0" smtClean="0"/>
              <a:t>Case examples could include:</a:t>
            </a:r>
            <a:endParaRPr lang="en-GB" sz="1600" dirty="0"/>
          </a:p>
          <a:p>
            <a:pPr lvl="1"/>
            <a:r>
              <a:rPr lang="en-GB" sz="1600" dirty="0" smtClean="0"/>
              <a:t>Viruses</a:t>
            </a:r>
            <a:r>
              <a:rPr lang="en-GB" sz="1600" dirty="0"/>
              <a:t>, T</a:t>
            </a:r>
            <a:r>
              <a:rPr lang="en-GB" sz="1600" dirty="0" smtClean="0"/>
              <a:t>rojans </a:t>
            </a:r>
            <a:r>
              <a:rPr lang="en-GB" sz="1600" dirty="0"/>
              <a:t>and </a:t>
            </a:r>
            <a:r>
              <a:rPr lang="en-GB" sz="1600" dirty="0" smtClean="0"/>
              <a:t>Worms (</a:t>
            </a:r>
            <a:r>
              <a:rPr lang="en-GB" sz="1600" dirty="0" err="1" smtClean="0"/>
              <a:t>Sobor</a:t>
            </a:r>
            <a:r>
              <a:rPr lang="en-GB" sz="1600" dirty="0" smtClean="0"/>
              <a:t>, </a:t>
            </a:r>
            <a:r>
              <a:rPr lang="en-GB" sz="1600" dirty="0" err="1" smtClean="0"/>
              <a:t>iloveyou</a:t>
            </a:r>
            <a:r>
              <a:rPr lang="en-GB" sz="1600" dirty="0" smtClean="0"/>
              <a:t>, </a:t>
            </a:r>
            <a:r>
              <a:rPr lang="en-GB" sz="1600" dirty="0" err="1" smtClean="0"/>
              <a:t>Lovesan</a:t>
            </a:r>
            <a:r>
              <a:rPr lang="en-GB" sz="1600" dirty="0" smtClean="0"/>
              <a:t>)</a:t>
            </a:r>
            <a:endParaRPr lang="en-GB" sz="1600" dirty="0"/>
          </a:p>
          <a:p>
            <a:pPr lvl="1"/>
            <a:r>
              <a:rPr lang="en-GB" sz="1600" dirty="0" smtClean="0"/>
              <a:t>Hackers (Adrian </a:t>
            </a:r>
            <a:r>
              <a:rPr lang="en-GB" sz="1600" dirty="0" err="1"/>
              <a:t>Lamo</a:t>
            </a:r>
            <a:r>
              <a:rPr lang="en-GB" sz="1600" dirty="0"/>
              <a:t>, Kevin </a:t>
            </a:r>
            <a:r>
              <a:rPr lang="en-GB" sz="1600" dirty="0" err="1"/>
              <a:t>Mitnick</a:t>
            </a:r>
            <a:r>
              <a:rPr lang="en-GB" sz="1600" dirty="0"/>
              <a:t>, </a:t>
            </a:r>
            <a:r>
              <a:rPr lang="en-GB" sz="1600" dirty="0" err="1"/>
              <a:t>MafiaBoy</a:t>
            </a:r>
            <a:r>
              <a:rPr lang="en-GB" sz="1600" dirty="0"/>
              <a:t>) </a:t>
            </a:r>
            <a:r>
              <a:rPr lang="en-GB" sz="1600" dirty="0" smtClean="0"/>
              <a:t>Sony, Facebook and Twitter</a:t>
            </a:r>
            <a:endParaRPr lang="en-GB" sz="1600" dirty="0"/>
          </a:p>
          <a:p>
            <a:pPr lvl="1"/>
            <a:r>
              <a:rPr lang="en-GB" sz="1600" dirty="0" smtClean="0"/>
              <a:t>Identity </a:t>
            </a:r>
            <a:r>
              <a:rPr lang="en-GB" sz="1600" dirty="0"/>
              <a:t>theft </a:t>
            </a:r>
            <a:r>
              <a:rPr lang="en-GB" sz="1600" dirty="0" smtClean="0"/>
              <a:t>(Abraham </a:t>
            </a:r>
            <a:r>
              <a:rPr lang="en-GB" sz="1600" dirty="0" err="1"/>
              <a:t>Abdallah</a:t>
            </a:r>
            <a:r>
              <a:rPr lang="en-GB" sz="1600" dirty="0" smtClean="0"/>
              <a:t>)</a:t>
            </a:r>
          </a:p>
          <a:p>
            <a:pPr lvl="1"/>
            <a:r>
              <a:rPr lang="en-GB" sz="1600" dirty="0" smtClean="0"/>
              <a:t>Phishing (Nigerian Oil, 180 Solutions)</a:t>
            </a:r>
          </a:p>
        </p:txBody>
      </p:sp>
    </p:spTree>
    <p:extLst>
      <p:ext uri="{BB962C8B-B14F-4D97-AF65-F5344CB8AC3E}">
        <p14:creationId xmlns:p14="http://schemas.microsoft.com/office/powerpoint/2010/main" val="40766117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8784976" cy="5616624"/>
          </a:xfrm>
        </p:spPr>
        <p:txBody>
          <a:bodyPr>
            <a:noAutofit/>
          </a:bodyPr>
          <a:lstStyle/>
          <a:p>
            <a:pPr marL="109728" indent="0">
              <a:buNone/>
            </a:pPr>
            <a:r>
              <a:rPr lang="en-GB" sz="1600" b="1" dirty="0" smtClean="0"/>
              <a:t>P3.1 </a:t>
            </a:r>
            <a:r>
              <a:rPr lang="en-GB" sz="1600" b="1" dirty="0"/>
              <a:t>- Task 1 –</a:t>
            </a:r>
            <a:r>
              <a:rPr lang="en-GB" sz="1600" dirty="0"/>
              <a:t> Define and explain the potential risk to an organisation’s e-commerce system from hacking attacks and viruses.</a:t>
            </a:r>
          </a:p>
          <a:p>
            <a:pPr marL="109728" indent="0">
              <a:buNone/>
            </a:pPr>
            <a:r>
              <a:rPr lang="en-GB" sz="1600" b="1" dirty="0" smtClean="0"/>
              <a:t>P3.2 </a:t>
            </a:r>
            <a:r>
              <a:rPr lang="en-GB" sz="1600" b="1" dirty="0"/>
              <a:t>- Task 2 –</a:t>
            </a:r>
            <a:r>
              <a:rPr lang="en-GB" sz="1600" dirty="0"/>
              <a:t> Define and explain the potential risk to an organisation’s e-commerce system from Fraud and Phishing scams and ID Theft.</a:t>
            </a:r>
          </a:p>
          <a:p>
            <a:pPr marL="109728" indent="0">
              <a:buNone/>
            </a:pPr>
            <a:r>
              <a:rPr lang="en-GB" sz="1600" b="1" dirty="0" smtClean="0"/>
              <a:t>P3.3 </a:t>
            </a:r>
            <a:r>
              <a:rPr lang="en-GB" sz="1600" b="1" dirty="0"/>
              <a:t>- Task 3 –</a:t>
            </a:r>
            <a:r>
              <a:rPr lang="en-GB" sz="1600" dirty="0"/>
              <a:t> Define and explain the potential risk to an organisation’s e-commerce system from DDos attacks and Piggybacking.</a:t>
            </a:r>
          </a:p>
          <a:p>
            <a:pPr marL="109728" indent="0">
              <a:buNone/>
            </a:pPr>
            <a:r>
              <a:rPr lang="en-GB" sz="1600" b="1" dirty="0" smtClean="0"/>
              <a:t>P3.4 </a:t>
            </a:r>
            <a:r>
              <a:rPr lang="en-GB" sz="1600" b="1" dirty="0"/>
              <a:t>- Task 4 –</a:t>
            </a:r>
            <a:r>
              <a:rPr lang="en-GB" sz="1600" dirty="0"/>
              <a:t> Define and explain the potential risk to an organisation’s e-commerce system from Spyware attack.</a:t>
            </a:r>
          </a:p>
          <a:p>
            <a:pPr marL="87313" lvl="2" indent="0">
              <a:buNone/>
            </a:pPr>
            <a:r>
              <a:rPr lang="en-GB" sz="1600" b="1" dirty="0"/>
              <a:t>P3.5 - Task 5 –</a:t>
            </a:r>
            <a:r>
              <a:rPr lang="en-GB" sz="1600" dirty="0"/>
              <a:t> Define and explain the potential risk to an organisation’s e-commerce system from losing or inadequate use of Passwords.</a:t>
            </a:r>
          </a:p>
          <a:p>
            <a:pPr marL="109728" indent="0">
              <a:buNone/>
            </a:pPr>
            <a:r>
              <a:rPr lang="en-GB" sz="1600" b="1" dirty="0" smtClean="0"/>
              <a:t>P3.6 </a:t>
            </a:r>
            <a:r>
              <a:rPr lang="en-GB" sz="1600" b="1" dirty="0"/>
              <a:t>- Task 6 – </a:t>
            </a:r>
            <a:r>
              <a:rPr lang="en-GB" sz="1600" dirty="0"/>
              <a:t>Define and explain the potential risk to an organisation’s e-commerce system from Payments and Return issues</a:t>
            </a:r>
            <a:r>
              <a:rPr lang="en-GB" sz="1600" dirty="0" smtClean="0"/>
              <a:t>.</a:t>
            </a:r>
          </a:p>
          <a:p>
            <a:pPr marL="109728" lvl="0" indent="0">
              <a:buNone/>
            </a:pPr>
            <a:r>
              <a:rPr lang="en-GB" sz="1600" b="1" dirty="0"/>
              <a:t>P3.7 - Task 7 </a:t>
            </a:r>
            <a:r>
              <a:rPr lang="en-GB" sz="1600" dirty="0"/>
              <a:t>- </a:t>
            </a:r>
            <a:r>
              <a:rPr lang="en-GB" sz="1600" dirty="0" smtClean="0"/>
              <a:t>List </a:t>
            </a:r>
            <a:r>
              <a:rPr lang="en-GB" sz="1600" dirty="0"/>
              <a:t>all the various types of threats to the an e-commerce system and their </a:t>
            </a:r>
            <a:r>
              <a:rPr lang="en-GB" sz="1600" dirty="0" smtClean="0"/>
              <a:t>data and </a:t>
            </a:r>
            <a:r>
              <a:rPr lang="en-GB" sz="1600" dirty="0"/>
              <a:t>describe in detail the nature of the </a:t>
            </a:r>
            <a:r>
              <a:rPr lang="en-GB" sz="1600" dirty="0" smtClean="0"/>
              <a:t>threat.</a:t>
            </a:r>
            <a:endParaRPr lang="en-GB" sz="1600" dirty="0"/>
          </a:p>
          <a:p>
            <a:pPr marL="109728" indent="0">
              <a:buNone/>
            </a:pPr>
            <a:r>
              <a:rPr lang="en-GB" sz="1600" b="1" dirty="0" smtClean="0"/>
              <a:t>M2.1 </a:t>
            </a:r>
            <a:r>
              <a:rPr lang="en-GB" sz="1600" b="1" dirty="0"/>
              <a:t>- Task 8 – </a:t>
            </a:r>
            <a:r>
              <a:rPr lang="en-GB" sz="1600" dirty="0"/>
              <a:t>Define and explain how Firewalls and SSL security can protect information on an organisation’s e-commerce system.</a:t>
            </a:r>
          </a:p>
          <a:p>
            <a:pPr marL="109728" indent="0">
              <a:buNone/>
            </a:pPr>
            <a:r>
              <a:rPr lang="en-GB" sz="1600" b="1" dirty="0" smtClean="0"/>
              <a:t>M2.2 </a:t>
            </a:r>
            <a:r>
              <a:rPr lang="en-GB" sz="1600" b="1" dirty="0"/>
              <a:t>- Task 9 – </a:t>
            </a:r>
            <a:r>
              <a:rPr lang="en-GB" sz="1600" dirty="0"/>
              <a:t>Define and explain how Antivirus software, Encryption and Digital Certificates can protect information on an organisation’s e-commerce system.</a:t>
            </a:r>
          </a:p>
          <a:p>
            <a:pPr marL="109728" indent="0">
              <a:buNone/>
            </a:pPr>
            <a:r>
              <a:rPr lang="en-GB" sz="1600" b="1" dirty="0" smtClean="0"/>
              <a:t>M2.3 </a:t>
            </a:r>
            <a:r>
              <a:rPr lang="en-GB" sz="1600" b="1" dirty="0"/>
              <a:t>– Task 10 - </a:t>
            </a:r>
            <a:r>
              <a:rPr lang="en-GB" sz="1600" dirty="0"/>
              <a:t>Research the impact that 3 different cases of website security breaches have had on society.</a:t>
            </a:r>
          </a:p>
        </p:txBody>
      </p:sp>
      <p:sp>
        <p:nvSpPr>
          <p:cNvPr id="3" name="Title 2"/>
          <p:cNvSpPr>
            <a:spLocks noGrp="1"/>
          </p:cNvSpPr>
          <p:nvPr>
            <p:ph type="title"/>
          </p:nvPr>
        </p:nvSpPr>
        <p:spPr>
          <a:xfrm>
            <a:off x="168886" y="116632"/>
            <a:ext cx="8640960" cy="576064"/>
          </a:xfrm>
        </p:spPr>
        <p:txBody>
          <a:bodyPr>
            <a:normAutofit fontScale="90000"/>
          </a:bodyPr>
          <a:lstStyle/>
          <a:p>
            <a:r>
              <a:rPr lang="en-GB" dirty="0" smtClean="0"/>
              <a:t>Task List</a:t>
            </a:r>
            <a:endParaRPr lang="en-GB"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8" name="Round Same Side Corner Rectangle 7">
            <a:hlinkClick r:id="rId4"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5"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00599"/>
          </a:xfrm>
        </p:spPr>
        <p:txBody>
          <a:bodyPr>
            <a:normAutofit fontScale="85000" lnSpcReduction="20000"/>
          </a:bodyPr>
          <a:lstStyle/>
          <a:p>
            <a:r>
              <a:rPr lang="en-GB" b="1" dirty="0" smtClean="0"/>
              <a:t>P3 - </a:t>
            </a:r>
            <a:r>
              <a:rPr lang="en-GB" dirty="0" smtClean="0"/>
              <a:t>The </a:t>
            </a:r>
            <a:r>
              <a:rPr lang="en-GB" dirty="0"/>
              <a:t>assessment criterion </a:t>
            </a:r>
            <a:r>
              <a:rPr lang="en-GB" b="1" dirty="0"/>
              <a:t>P3</a:t>
            </a:r>
            <a:r>
              <a:rPr lang="en-GB" dirty="0"/>
              <a:t> could be evidenced by the use of a report, leaflet or presentation delivered by the learner that could be supported by tutor observation and/or recorded evidence. The learner is required to explain the potential risks to an organisation of committing to an e-commerce system, this could relate to the business mentioned under assessment criterion P2. The learner must consider all risks identified in the teaching content. </a:t>
            </a:r>
          </a:p>
          <a:p>
            <a:r>
              <a:rPr lang="en-GB" b="1" dirty="0" smtClean="0"/>
              <a:t>M2 - </a:t>
            </a:r>
            <a:r>
              <a:rPr lang="en-GB" dirty="0" smtClean="0"/>
              <a:t>The </a:t>
            </a:r>
            <a:r>
              <a:rPr lang="en-GB" dirty="0"/>
              <a:t>merit criterion </a:t>
            </a:r>
            <a:r>
              <a:rPr lang="en-GB" b="1" dirty="0"/>
              <a:t>M2</a:t>
            </a:r>
            <a:r>
              <a:rPr lang="en-GB" dirty="0"/>
              <a:t> could be evidenced by the learner providing a detailed explanation of the risks identified under assessment criterion P3, and must give examples to support their evidence and where possible relating these to organisations and individuals that have had these issues. Learners are also required to provide at least a range of solutions or preventative methods for each of the risks outlined for assessment criterion </a:t>
            </a:r>
            <a:r>
              <a:rPr lang="en-GB" b="1" dirty="0"/>
              <a:t>P3</a:t>
            </a:r>
            <a:r>
              <a:rPr lang="en-GB" dirty="0"/>
              <a:t>. </a:t>
            </a:r>
          </a:p>
        </p:txBody>
      </p:sp>
      <p:sp>
        <p:nvSpPr>
          <p:cNvPr id="3" name="Title 2"/>
          <p:cNvSpPr>
            <a:spLocks noGrp="1"/>
          </p:cNvSpPr>
          <p:nvPr>
            <p:ph type="title"/>
          </p:nvPr>
        </p:nvSpPr>
        <p:spPr/>
        <p:txBody>
          <a:bodyPr>
            <a:normAutofit/>
          </a:bodyPr>
          <a:lstStyle/>
          <a:p>
            <a:r>
              <a:rPr lang="en-GB" dirty="0"/>
              <a:t>Assessment Criteria P3, M2 </a:t>
            </a:r>
          </a:p>
        </p:txBody>
      </p:sp>
    </p:spTree>
    <p:extLst>
      <p:ext uri="{BB962C8B-B14F-4D97-AF65-F5344CB8AC3E}">
        <p14:creationId xmlns:p14="http://schemas.microsoft.com/office/powerpoint/2010/main" val="40132096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8568952" cy="796908"/>
          </a:xfrm>
        </p:spPr>
        <p:txBody>
          <a:bodyPr>
            <a:noAutofit/>
          </a:bodyPr>
          <a:lstStyle/>
          <a:p>
            <a:r>
              <a:rPr lang="en-GB" sz="2600" dirty="0" smtClean="0"/>
              <a:t>P3.1 - Potential </a:t>
            </a:r>
            <a:r>
              <a:rPr lang="en-GB" sz="2600" dirty="0"/>
              <a:t>risks to an </a:t>
            </a:r>
            <a:r>
              <a:rPr lang="en-GB" sz="2600" dirty="0" smtClean="0"/>
              <a:t>organisation - Hacking</a:t>
            </a:r>
            <a:endParaRPr lang="en-GB" sz="2600" dirty="0"/>
          </a:p>
        </p:txBody>
      </p:sp>
      <p:sp>
        <p:nvSpPr>
          <p:cNvPr id="3" name="Content Placeholder 2"/>
          <p:cNvSpPr>
            <a:spLocks noGrp="1"/>
          </p:cNvSpPr>
          <p:nvPr>
            <p:ph idx="1"/>
          </p:nvPr>
        </p:nvSpPr>
        <p:spPr>
          <a:xfrm>
            <a:off x="214282" y="908720"/>
            <a:ext cx="8715436" cy="5472608"/>
          </a:xfrm>
        </p:spPr>
        <p:txBody>
          <a:bodyPr>
            <a:noAutofit/>
          </a:bodyPr>
          <a:lstStyle/>
          <a:p>
            <a:pPr marL="287338" indent="-285750"/>
            <a:r>
              <a:rPr lang="en-GB" sz="1500" dirty="0" smtClean="0"/>
              <a:t>Computer hacking is the practice of modifying computer hardware and software to accomplish a goal outside of the creator’s original purpose. People who engage in computer hacking activities are often called hackers. Since the word “hack” has long been used to describe someone who is incompetent at his/her profession, some hackers claim this term is offensive and fails to give appropriate recognition to their </a:t>
            </a:r>
            <a:r>
              <a:rPr lang="en-GB" sz="1500" dirty="0" smtClean="0"/>
              <a:t>skills.</a:t>
            </a:r>
          </a:p>
          <a:p>
            <a:pPr marL="287338" indent="-285750"/>
            <a:r>
              <a:rPr lang="en-GB" sz="1500" dirty="0" smtClean="0"/>
              <a:t>Computer </a:t>
            </a:r>
            <a:r>
              <a:rPr lang="en-GB" sz="1500" dirty="0" smtClean="0"/>
              <a:t>hacking is most common among teenagers and young adults, although there are many older hackers as well. Many hackers are true technology buffs who enjoy learning more about how computers work and consider computer hacking an “art” form. They often enjoy programming and have expert-level skills in one particular program. For these individuals, computer hacking is a real life application of their problem-solving skills. It’s a chance to demonstrate their abilities, not an opportunity to harm others. </a:t>
            </a:r>
            <a:endParaRPr lang="en-GB" sz="1500" dirty="0" smtClean="0"/>
          </a:p>
          <a:p>
            <a:pPr marL="287338" indent="-285750"/>
            <a:r>
              <a:rPr lang="en-GB" sz="1500" dirty="0" smtClean="0"/>
              <a:t>Since </a:t>
            </a:r>
            <a:r>
              <a:rPr lang="en-GB" sz="1500" dirty="0" smtClean="0"/>
              <a:t>a large number of hackers are self-taught prodigies, some corporations actually employ computer hackers as part of their technical support staff. These individuals use their skills to find flaws in the company’s security system so that they can be repaired quickly. In many cases, this type of computer hacking helps prevent identity theft and other serious computer-related </a:t>
            </a:r>
            <a:r>
              <a:rPr lang="en-GB" sz="1500" dirty="0" smtClean="0"/>
              <a:t>crimes.</a:t>
            </a:r>
          </a:p>
          <a:p>
            <a:pPr marL="287338" indent="-285750"/>
            <a:r>
              <a:rPr lang="en-GB" sz="1500" dirty="0" smtClean="0"/>
              <a:t>Computer </a:t>
            </a:r>
            <a:r>
              <a:rPr lang="en-GB" sz="1500" dirty="0" smtClean="0"/>
              <a:t>hacking can also lead to other constructive technological developments, since many of the skills developed from hacking apply to more mainstream pursuits. For example, former hackers Dennis Ritchie and Ken Thompson went on to create the UNIX operating system in the 1970s. This system had a huge impact on the development of Linux, a free UNIX-like operating system. Shawn Fanning, the creator of Napster, is another hacker well known for his accomplishments outside of computer hacking.</a:t>
            </a:r>
            <a:endParaRPr lang="en-GB" sz="1500" dirty="0"/>
          </a:p>
        </p:txBody>
      </p:sp>
    </p:spTree>
    <p:extLst>
      <p:ext uri="{BB962C8B-B14F-4D97-AF65-F5344CB8AC3E}">
        <p14:creationId xmlns:p14="http://schemas.microsoft.com/office/powerpoint/2010/main" val="39859889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4390"/>
            <a:ext cx="8712968" cy="580314"/>
          </a:xfrm>
        </p:spPr>
        <p:txBody>
          <a:bodyPr>
            <a:noAutofit/>
          </a:bodyPr>
          <a:lstStyle/>
          <a:p>
            <a:r>
              <a:rPr lang="en-GB" sz="2600" dirty="0" smtClean="0"/>
              <a:t>P3.1 </a:t>
            </a:r>
            <a:r>
              <a:rPr lang="en-GB" sz="2600" dirty="0"/>
              <a:t>- Potential risks to an organisation - Hacking</a:t>
            </a:r>
          </a:p>
        </p:txBody>
      </p:sp>
      <p:sp>
        <p:nvSpPr>
          <p:cNvPr id="3" name="Content Placeholder 2"/>
          <p:cNvSpPr>
            <a:spLocks noGrp="1"/>
          </p:cNvSpPr>
          <p:nvPr>
            <p:ph idx="1"/>
          </p:nvPr>
        </p:nvSpPr>
        <p:spPr>
          <a:xfrm>
            <a:off x="214282" y="908720"/>
            <a:ext cx="8643998" cy="5592114"/>
          </a:xfrm>
        </p:spPr>
        <p:txBody>
          <a:bodyPr>
            <a:normAutofit fontScale="25000" lnSpcReduction="20000"/>
          </a:bodyPr>
          <a:lstStyle/>
          <a:p>
            <a:r>
              <a:rPr lang="en-GB" sz="7200" dirty="0" smtClean="0"/>
              <a:t>Hacking has many negative effects; Personal information may be leaked, Intellectual Property could be stolen, and lives can be ruined.</a:t>
            </a:r>
            <a:br>
              <a:rPr lang="en-GB" sz="7200" dirty="0" smtClean="0"/>
            </a:br>
            <a:r>
              <a:rPr lang="en-GB" sz="7200" dirty="0" smtClean="0"/>
              <a:t/>
            </a:r>
            <a:br>
              <a:rPr lang="en-GB" sz="7200" dirty="0" smtClean="0"/>
            </a:br>
            <a:r>
              <a:rPr lang="en-GB" sz="7200" dirty="0" smtClean="0"/>
              <a:t>There is no effective way to eliminate cracking. Any security measure put out will be circumvented sooner or later (as an example, see the </a:t>
            </a:r>
            <a:r>
              <a:rPr lang="en-GB" sz="7200" dirty="0" err="1" smtClean="0"/>
              <a:t>iPhone</a:t>
            </a:r>
            <a:r>
              <a:rPr lang="en-GB" sz="7200" dirty="0" smtClean="0"/>
              <a:t> 3G unlock). So the only way to keep unwanted criminals out is to keep your software up-to-date and protected from the outside world, i.e. firewalls. Cracking isn't always bad. Some people crack software or security in order to learn how to prevent it. There is a difference between good and bad though; White hat hackers vs. Black hat hackers.</a:t>
            </a:r>
          </a:p>
          <a:p>
            <a:r>
              <a:rPr lang="en-GB" sz="7200" dirty="0" smtClean="0"/>
              <a:t>Hacking can take many forms and the infiltration level can vary from curiosity to espionage. Levels of hacking are usually only detected after the fact. Setting systems on Subnet masks is useful but not foolproof, firewalls involve degrees of encrypted security from 8bit to 64bit but can still be accessed. We all know the story of the </a:t>
            </a:r>
            <a:r>
              <a:rPr lang="en-GB" sz="7200" dirty="0" err="1" smtClean="0"/>
              <a:t>Norad</a:t>
            </a:r>
            <a:r>
              <a:rPr lang="en-GB" sz="7200" dirty="0" smtClean="0"/>
              <a:t> hack from the movie War Games but how close to the truth is hacking. Governments have set up agencies like CIPAV or US-CERT to determine hacking and security threats to governmental systems but businesses are less prepared. </a:t>
            </a:r>
          </a:p>
          <a:p>
            <a:r>
              <a:rPr lang="en-GB" sz="7200" dirty="0" smtClean="0"/>
              <a:t>For information look at:</a:t>
            </a:r>
          </a:p>
          <a:p>
            <a:r>
              <a:rPr lang="en-GB" sz="7200" dirty="0" smtClean="0">
                <a:hlinkClick r:id="rId2"/>
              </a:rPr>
              <a:t>http://www.wired.com/threatlevel/2009/04/fbi-spyware-pro/</a:t>
            </a:r>
            <a:endParaRPr lang="en-GB" sz="7200" dirty="0" smtClean="0"/>
          </a:p>
          <a:p>
            <a:r>
              <a:rPr lang="en-GB" sz="7200" dirty="0" smtClean="0"/>
              <a:t>For a detailed explanation see:</a:t>
            </a:r>
          </a:p>
          <a:p>
            <a:r>
              <a:rPr lang="en-GB" sz="7200" dirty="0" smtClean="0">
                <a:hlinkClick r:id="rId3"/>
              </a:rPr>
              <a:t>http://technet.microsoft.com/hi-in/magazine/2005.01.anatomyofahack(en-us).aspx</a:t>
            </a:r>
            <a:r>
              <a:rPr lang="en-GB" sz="7200" dirty="0" smtClean="0"/>
              <a:t> </a:t>
            </a:r>
          </a:p>
          <a:p>
            <a:endParaRPr lang="en-GB" dirty="0"/>
          </a:p>
        </p:txBody>
      </p:sp>
    </p:spTree>
    <p:extLst>
      <p:ext uri="{BB962C8B-B14F-4D97-AF65-F5344CB8AC3E}">
        <p14:creationId xmlns:p14="http://schemas.microsoft.com/office/powerpoint/2010/main" val="13781022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16632"/>
            <a:ext cx="8733656" cy="648072"/>
          </a:xfrm>
        </p:spPr>
        <p:txBody>
          <a:bodyPr>
            <a:noAutofit/>
          </a:bodyPr>
          <a:lstStyle/>
          <a:p>
            <a:r>
              <a:rPr lang="en-GB" sz="2500" dirty="0"/>
              <a:t>P3.1 - Potential risks to an organisation - Hacking</a:t>
            </a:r>
            <a:endParaRPr lang="en-GB" sz="2500" dirty="0"/>
          </a:p>
        </p:txBody>
      </p:sp>
      <p:sp>
        <p:nvSpPr>
          <p:cNvPr id="3" name="Content Placeholder 2"/>
          <p:cNvSpPr>
            <a:spLocks noGrp="1"/>
          </p:cNvSpPr>
          <p:nvPr>
            <p:ph idx="1"/>
          </p:nvPr>
        </p:nvSpPr>
        <p:spPr/>
        <p:txBody>
          <a:bodyPr/>
          <a:lstStyle/>
          <a:p>
            <a:endParaRPr lang="en-GB"/>
          </a:p>
        </p:txBody>
      </p:sp>
      <p:pic>
        <p:nvPicPr>
          <p:cNvPr id="1026" name="Picture 2"/>
          <p:cNvPicPr>
            <a:picLocks noChangeAspect="1" noChangeArrowheads="1"/>
          </p:cNvPicPr>
          <p:nvPr/>
        </p:nvPicPr>
        <p:blipFill>
          <a:blip r:embed="rId2" cstate="print"/>
          <a:srcRect l="20508" t="16875" r="17968" b="7187"/>
          <a:stretch>
            <a:fillRect/>
          </a:stretch>
        </p:blipFill>
        <p:spPr bwMode="auto">
          <a:xfrm>
            <a:off x="179512" y="620688"/>
            <a:ext cx="8784976" cy="5832648"/>
          </a:xfrm>
          <a:prstGeom prst="rect">
            <a:avLst/>
          </a:prstGeom>
          <a:noFill/>
          <a:ln w="9525">
            <a:noFill/>
            <a:miter lim="800000"/>
            <a:headEnd/>
            <a:tailEnd/>
          </a:ln>
        </p:spPr>
      </p:pic>
    </p:spTree>
    <p:extLst>
      <p:ext uri="{BB962C8B-B14F-4D97-AF65-F5344CB8AC3E}">
        <p14:creationId xmlns:p14="http://schemas.microsoft.com/office/powerpoint/2010/main" val="9317994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195" y="142282"/>
            <a:ext cx="8678768" cy="766438"/>
          </a:xfrm>
        </p:spPr>
        <p:txBody>
          <a:bodyPr>
            <a:noAutofit/>
          </a:bodyPr>
          <a:lstStyle/>
          <a:p>
            <a:r>
              <a:rPr lang="en-GB" sz="2700" dirty="0" smtClean="0"/>
              <a:t>P3.1 </a:t>
            </a:r>
            <a:r>
              <a:rPr lang="en-GB" sz="2700" dirty="0"/>
              <a:t>- Potential risks to an organisation - Hacking</a:t>
            </a:r>
            <a:endParaRPr lang="en-GB" sz="2700" b="1" dirty="0"/>
          </a:p>
        </p:txBody>
      </p:sp>
      <p:sp>
        <p:nvSpPr>
          <p:cNvPr id="3" name="Content Placeholder 2"/>
          <p:cNvSpPr>
            <a:spLocks noGrp="1"/>
          </p:cNvSpPr>
          <p:nvPr>
            <p:ph idx="1"/>
          </p:nvPr>
        </p:nvSpPr>
        <p:spPr>
          <a:xfrm>
            <a:off x="3108470" y="980728"/>
            <a:ext cx="5856018" cy="4900634"/>
          </a:xfrm>
        </p:spPr>
        <p:txBody>
          <a:bodyPr>
            <a:noAutofit/>
          </a:bodyPr>
          <a:lstStyle/>
          <a:p>
            <a:r>
              <a:rPr lang="en-GB" sz="2000" dirty="0" smtClean="0"/>
              <a:t>Most networks today are built on what is called the eggshell principle: hard on the outside and soft on the inside. This means that if an attacker can gain a foothold onto the network, the rest of the network protections will usually fall like dominoes.</a:t>
            </a:r>
          </a:p>
          <a:p>
            <a:r>
              <a:rPr lang="en-GB" sz="2000" dirty="0" smtClean="0"/>
              <a:t>Once inside, the most difficult part is often to figure out what to attack next and where to go for the really juicy bits of information. It does not have to be this way. With the proper techniques, we as network administrators can achieve two crucial objectives: to make it much more difficult to gain a foothold in the first place and to make it much more difficult to use that foothold to get anywhere else on the network.</a:t>
            </a:r>
          </a:p>
        </p:txBody>
      </p:sp>
      <p:pic>
        <p:nvPicPr>
          <p:cNvPr id="1026" name="Picture 2" descr="http://i.technet.microsoft.com/cc160808.fig01(en-us).gif"/>
          <p:cNvPicPr>
            <a:picLocks noChangeAspect="1" noChangeArrowheads="1"/>
          </p:cNvPicPr>
          <p:nvPr/>
        </p:nvPicPr>
        <p:blipFill>
          <a:blip r:embed="rId2" cstate="print"/>
          <a:srcRect/>
          <a:stretch>
            <a:fillRect/>
          </a:stretch>
        </p:blipFill>
        <p:spPr bwMode="auto">
          <a:xfrm>
            <a:off x="179512" y="1052736"/>
            <a:ext cx="2928958" cy="4649407"/>
          </a:xfrm>
          <a:prstGeom prst="rect">
            <a:avLst/>
          </a:prstGeom>
          <a:noFill/>
        </p:spPr>
      </p:pic>
    </p:spTree>
    <p:extLst>
      <p:ext uri="{BB962C8B-B14F-4D97-AF65-F5344CB8AC3E}">
        <p14:creationId xmlns:p14="http://schemas.microsoft.com/office/powerpoint/2010/main" val="3027311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9920" y="980728"/>
            <a:ext cx="8572560" cy="5400600"/>
          </a:xfrm>
        </p:spPr>
        <p:txBody>
          <a:bodyPr>
            <a:normAutofit fontScale="85000" lnSpcReduction="20000"/>
          </a:bodyPr>
          <a:lstStyle/>
          <a:p>
            <a:r>
              <a:rPr lang="en-GB" dirty="0" smtClean="0"/>
              <a:t>Europe has Entered a ‘Cyber Cold War’ (Source: NATO, FBI, McAfee &amp; Serious Organized Crime Agency)</a:t>
            </a:r>
          </a:p>
          <a:p>
            <a:r>
              <a:rPr lang="en-GB" dirty="0" smtClean="0"/>
              <a:t>China Most Actively Spying, but with 120 Other Countries !</a:t>
            </a:r>
          </a:p>
          <a:p>
            <a:r>
              <a:rPr lang="en-GB" dirty="0" smtClean="0"/>
              <a:t>NATO Said that All 26 of its Member Countries Have Been Targeted by Cyber-Attacks (e.g.: Estonia)</a:t>
            </a:r>
          </a:p>
          <a:p>
            <a:r>
              <a:rPr lang="en-GB" dirty="0" smtClean="0"/>
              <a:t>Georgia’s Government Websites Fall Victim to Cyber-Attacks (</a:t>
            </a:r>
            <a:r>
              <a:rPr lang="en-GB" dirty="0" err="1" smtClean="0"/>
              <a:t>DDoS</a:t>
            </a:r>
            <a:r>
              <a:rPr lang="en-GB" dirty="0" smtClean="0"/>
              <a:t> &amp; Defacements) … “Too Sophisticated for Amateurs !”</a:t>
            </a:r>
          </a:p>
          <a:p>
            <a:r>
              <a:rPr lang="en-GB" dirty="0" smtClean="0"/>
              <a:t>Tibetan Government Web Site Injected with Malicious Source-Code</a:t>
            </a:r>
          </a:p>
          <a:p>
            <a:r>
              <a:rPr lang="en-GB" dirty="0" smtClean="0"/>
              <a:t>Palin’s Yahoo Account Hacked in Less then 45 Minutes Using Password Reset Functionality</a:t>
            </a:r>
          </a:p>
          <a:p>
            <a:r>
              <a:rPr lang="en-GB" dirty="0" smtClean="0"/>
              <a:t>Web Defacers Hacked into CERN Website of the LHC (Large </a:t>
            </a:r>
            <a:r>
              <a:rPr lang="en-GB" dirty="0" err="1" smtClean="0"/>
              <a:t>Hadron</a:t>
            </a:r>
            <a:r>
              <a:rPr lang="en-GB" dirty="0" smtClean="0"/>
              <a:t> Collider)</a:t>
            </a:r>
          </a:p>
          <a:p>
            <a:r>
              <a:rPr lang="en-GB" dirty="0" smtClean="0"/>
              <a:t>UK Minister Confirms Cyber-Terrorists Attempting to Take Out the National Grid (Aug ’08)</a:t>
            </a:r>
            <a:endParaRPr lang="en-GB" dirty="0"/>
          </a:p>
        </p:txBody>
      </p:sp>
      <p:sp>
        <p:nvSpPr>
          <p:cNvPr id="5" name="Title 1"/>
          <p:cNvSpPr txBox="1">
            <a:spLocks/>
          </p:cNvSpPr>
          <p:nvPr/>
        </p:nvSpPr>
        <p:spPr>
          <a:xfrm>
            <a:off x="179512" y="260648"/>
            <a:ext cx="8793360" cy="57606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GB" sz="2800" dirty="0" smtClean="0"/>
              <a:t>P3.1 </a:t>
            </a:r>
            <a:r>
              <a:rPr lang="en-GB" sz="2800" dirty="0"/>
              <a:t>- Potential risks to an organisation - </a:t>
            </a:r>
            <a:r>
              <a:rPr lang="en-GB" sz="2800" dirty="0" smtClean="0"/>
              <a:t>Viruses</a:t>
            </a:r>
            <a:endParaRPr lang="en-GB" sz="2800" dirty="0"/>
          </a:p>
        </p:txBody>
      </p:sp>
    </p:spTree>
    <p:extLst>
      <p:ext uri="{BB962C8B-B14F-4D97-AF65-F5344CB8AC3E}">
        <p14:creationId xmlns:p14="http://schemas.microsoft.com/office/powerpoint/2010/main" val="239281054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10474</TotalTime>
  <Words>6537</Words>
  <Application>Microsoft Office PowerPoint</Application>
  <PresentationFormat>On-screen Show (4:3)</PresentationFormat>
  <Paragraphs>280</Paragraphs>
  <Slides>34</Slides>
  <Notes>1</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Concourse</vt:lpstr>
      <vt:lpstr>Unit 06</vt:lpstr>
      <vt:lpstr>LO3 - Assessment Criteria</vt:lpstr>
      <vt:lpstr>Assessment Criteria P1</vt:lpstr>
      <vt:lpstr>Assessment Criteria P3, M2 </vt:lpstr>
      <vt:lpstr>P3.1 - Potential risks to an organisation - Hacking</vt:lpstr>
      <vt:lpstr>P3.1 - Potential risks to an organisation - Hacking</vt:lpstr>
      <vt:lpstr>P3.1 - Potential risks to an organisation - Hacking</vt:lpstr>
      <vt:lpstr>P3.1 - Potential risks to an organisation - Hacking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P3.4 - Potential risks to an organisation – Page Jacking</vt:lpstr>
      <vt:lpstr>P3.4 - Potential risks to an organisation – Page Jacking</vt:lpstr>
      <vt:lpstr>P3.5 - Potential risks to an organisation – Passwords</vt:lpstr>
      <vt:lpstr>P3.5 - Potential risks to an organisation – Passwords</vt:lpstr>
      <vt:lpstr>P3.5 - Potential risks to an organisation – Passwords</vt:lpstr>
      <vt:lpstr>P3.6 - Potential risks to an organisation – Transactions</vt:lpstr>
      <vt:lpstr>P3.6 - Potential risks to an organisation – Transactions</vt:lpstr>
      <vt:lpstr>P3.6 - Potential risks to an organisation – Transactions</vt:lpstr>
      <vt:lpstr>P3.7 - Potential risks to an organisation – e-commerce risks</vt:lpstr>
      <vt:lpstr>P3.7 - Potential solutions for an organisation – Firewalls</vt:lpstr>
      <vt:lpstr>P3.7 - Potential solutions for an organisation – SSL</vt:lpstr>
      <vt:lpstr>M2.1 - Potential solutions for an organisation – SSL</vt:lpstr>
      <vt:lpstr>M2.2 - Potential solutions for an organisation – Digital Certificate</vt:lpstr>
      <vt:lpstr>M2.2 - Potential solutions for an organisation – Encryption</vt:lpstr>
      <vt:lpstr>M2.2 - Potential solutions for an organisation – Encryption</vt:lpstr>
      <vt:lpstr>M2.2 - Potential solutions for an organisation – Antivirus</vt:lpstr>
      <vt:lpstr>LO2 Understand the factors that influence website performance </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204</cp:revision>
  <dcterms:created xsi:type="dcterms:W3CDTF">2010-12-28T13:51:34Z</dcterms:created>
  <dcterms:modified xsi:type="dcterms:W3CDTF">2013-12-23T12:22:11Z</dcterms:modified>
</cp:coreProperties>
</file>